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10" r:id="rId1"/>
    <p:sldMasterId id="2147484637" r:id="rId2"/>
    <p:sldMasterId id="2147484647" r:id="rId3"/>
    <p:sldMasterId id="2147484660" r:id="rId4"/>
    <p:sldMasterId id="2147484670" r:id="rId5"/>
  </p:sldMasterIdLst>
  <p:notesMasterIdLst>
    <p:notesMasterId r:id="rId25"/>
  </p:notesMasterIdLst>
  <p:handoutMasterIdLst>
    <p:handoutMasterId r:id="rId26"/>
  </p:handoutMasterIdLst>
  <p:sldIdLst>
    <p:sldId id="286" r:id="rId6"/>
    <p:sldId id="359" r:id="rId7"/>
    <p:sldId id="357" r:id="rId8"/>
    <p:sldId id="358" r:id="rId9"/>
    <p:sldId id="376" r:id="rId10"/>
    <p:sldId id="361" r:id="rId11"/>
    <p:sldId id="362" r:id="rId12"/>
    <p:sldId id="377" r:id="rId13"/>
    <p:sldId id="364" r:id="rId14"/>
    <p:sldId id="378" r:id="rId15"/>
    <p:sldId id="363" r:id="rId16"/>
    <p:sldId id="379" r:id="rId17"/>
    <p:sldId id="372" r:id="rId18"/>
    <p:sldId id="373" r:id="rId19"/>
    <p:sldId id="308" r:id="rId20"/>
    <p:sldId id="374" r:id="rId21"/>
    <p:sldId id="375" r:id="rId22"/>
    <p:sldId id="381" r:id="rId23"/>
    <p:sldId id="380" r:id="rId24"/>
  </p:sldIdLst>
  <p:sldSz cx="9144000" cy="6858000" type="screen4x3"/>
  <p:notesSz cx="9144000" cy="6858000"/>
  <p:custDataLst>
    <p:tags r:id="rId2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B674E1-C9B9-044E-A4DC-CAACF47CE1C3}" v="8" dt="2026-04-23T18:04:05.107"/>
    <p1510:client id="{9EE876FF-3A4C-449F-A4B8-D2EB986E19A4}" v="7" dt="2026-04-23T18:23:41.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ews, Jud" userId="f123dd73-fb39-4fc8-82ca-796d6517cfd1" providerId="ADAL" clId="{8ED6FA1A-2005-4985-A6F3-731763D01ECA}"/>
    <pc:docChg chg="modSld modShowInfo">
      <pc:chgData name="Mathews, Jud" userId="f123dd73-fb39-4fc8-82ca-796d6517cfd1" providerId="ADAL" clId="{8ED6FA1A-2005-4985-A6F3-731763D01ECA}" dt="2026-04-23T18:23:41.544" v="6" actId="6549"/>
      <pc:docMkLst>
        <pc:docMk/>
      </pc:docMkLst>
      <pc:sldChg chg="modSp mod">
        <pc:chgData name="Mathews, Jud" userId="f123dd73-fb39-4fc8-82ca-796d6517cfd1" providerId="ADAL" clId="{8ED6FA1A-2005-4985-A6F3-731763D01ECA}" dt="2026-04-23T18:23:41.544" v="6" actId="6549"/>
        <pc:sldMkLst>
          <pc:docMk/>
          <pc:sldMk cId="1633302892" sldId="380"/>
        </pc:sldMkLst>
        <pc:spChg chg="mod">
          <ac:chgData name="Mathews, Jud" userId="f123dd73-fb39-4fc8-82ca-796d6517cfd1" providerId="ADAL" clId="{8ED6FA1A-2005-4985-A6F3-731763D01ECA}" dt="2026-04-23T18:23:41.544" v="6" actId="6549"/>
          <ac:spMkLst>
            <pc:docMk/>
            <pc:sldMk cId="1633302892" sldId="380"/>
            <ac:spMk id="3" creationId="{C9382F69-2B3A-3B0C-3F6E-696A1085EEB9}"/>
          </ac:spMkLst>
        </pc:spChg>
      </pc:sldChg>
    </pc:docChg>
  </pc:docChgLst>
  <pc:docChgLst>
    <pc:chgData name="Mathews, Jud" userId="f123dd73-fb39-4fc8-82ca-796d6517cfd1" providerId="ADAL" clId="{94D6BE4A-BA25-55A7-B90A-DA61A72FBDE3}"/>
    <pc:docChg chg="custSel addSld delSld modSld sldOrd">
      <pc:chgData name="Mathews, Jud" userId="f123dd73-fb39-4fc8-82ca-796d6517cfd1" providerId="ADAL" clId="{94D6BE4A-BA25-55A7-B90A-DA61A72FBDE3}" dt="2026-04-23T18:04:24.452" v="66" actId="20577"/>
      <pc:docMkLst>
        <pc:docMk/>
      </pc:docMkLst>
      <pc:sldChg chg="ord">
        <pc:chgData name="Mathews, Jud" userId="f123dd73-fb39-4fc8-82ca-796d6517cfd1" providerId="ADAL" clId="{94D6BE4A-BA25-55A7-B90A-DA61A72FBDE3}" dt="2026-04-21T10:18:34.260" v="2" actId="20578"/>
        <pc:sldMkLst>
          <pc:docMk/>
          <pc:sldMk cId="1274752138" sldId="308"/>
        </pc:sldMkLst>
      </pc:sldChg>
      <pc:sldChg chg="modSp mod">
        <pc:chgData name="Mathews, Jud" userId="f123dd73-fb39-4fc8-82ca-796d6517cfd1" providerId="ADAL" clId="{94D6BE4A-BA25-55A7-B90A-DA61A72FBDE3}" dt="2026-04-21T10:26:09.128" v="7" actId="20577"/>
        <pc:sldMkLst>
          <pc:docMk/>
          <pc:sldMk cId="3922782164" sldId="372"/>
        </pc:sldMkLst>
        <pc:spChg chg="mod">
          <ac:chgData name="Mathews, Jud" userId="f123dd73-fb39-4fc8-82ca-796d6517cfd1" providerId="ADAL" clId="{94D6BE4A-BA25-55A7-B90A-DA61A72FBDE3}" dt="2026-04-21T10:26:09.128" v="7" actId="20577"/>
          <ac:spMkLst>
            <pc:docMk/>
            <pc:sldMk cId="3922782164" sldId="372"/>
            <ac:spMk id="7" creationId="{00000000-0000-0000-0000-000000000000}"/>
          </ac:spMkLst>
        </pc:spChg>
      </pc:sldChg>
      <pc:sldChg chg="add">
        <pc:chgData name="Mathews, Jud" userId="f123dd73-fb39-4fc8-82ca-796d6517cfd1" providerId="ADAL" clId="{94D6BE4A-BA25-55A7-B90A-DA61A72FBDE3}" dt="2026-04-21T10:18:20.800" v="1"/>
        <pc:sldMkLst>
          <pc:docMk/>
          <pc:sldMk cId="2781066917" sldId="373"/>
        </pc:sldMkLst>
      </pc:sldChg>
      <pc:sldChg chg="ord">
        <pc:chgData name="Mathews, Jud" userId="f123dd73-fb39-4fc8-82ca-796d6517cfd1" providerId="ADAL" clId="{94D6BE4A-BA25-55A7-B90A-DA61A72FBDE3}" dt="2026-04-21T10:18:37.675" v="3" actId="20578"/>
        <pc:sldMkLst>
          <pc:docMk/>
          <pc:sldMk cId="3526122904" sldId="374"/>
        </pc:sldMkLst>
      </pc:sldChg>
      <pc:sldChg chg="modSp new mod">
        <pc:chgData name="Mathews, Jud" userId="f123dd73-fb39-4fc8-82ca-796d6517cfd1" providerId="ADAL" clId="{94D6BE4A-BA25-55A7-B90A-DA61A72FBDE3}" dt="2026-04-23T18:03:56.273" v="14"/>
        <pc:sldMkLst>
          <pc:docMk/>
          <pc:sldMk cId="1633302892" sldId="380"/>
        </pc:sldMkLst>
        <pc:spChg chg="mod">
          <ac:chgData name="Mathews, Jud" userId="f123dd73-fb39-4fc8-82ca-796d6517cfd1" providerId="ADAL" clId="{94D6BE4A-BA25-55A7-B90A-DA61A72FBDE3}" dt="2026-04-23T18:03:56.273" v="14"/>
          <ac:spMkLst>
            <pc:docMk/>
            <pc:sldMk cId="1633302892" sldId="380"/>
            <ac:spMk id="3" creationId="{C9382F69-2B3A-3B0C-3F6E-696A1085EEB9}"/>
          </ac:spMkLst>
        </pc:spChg>
      </pc:sldChg>
      <pc:sldChg chg="modSp add mod">
        <pc:chgData name="Mathews, Jud" userId="f123dd73-fb39-4fc8-82ca-796d6517cfd1" providerId="ADAL" clId="{94D6BE4A-BA25-55A7-B90A-DA61A72FBDE3}" dt="2026-04-23T18:04:24.452" v="66" actId="20577"/>
        <pc:sldMkLst>
          <pc:docMk/>
          <pc:sldMk cId="158078400" sldId="381"/>
        </pc:sldMkLst>
        <pc:spChg chg="mod">
          <ac:chgData name="Mathews, Jud" userId="f123dd73-fb39-4fc8-82ca-796d6517cfd1" providerId="ADAL" clId="{94D6BE4A-BA25-55A7-B90A-DA61A72FBDE3}" dt="2026-04-23T18:04:16.903" v="62" actId="20577"/>
          <ac:spMkLst>
            <pc:docMk/>
            <pc:sldMk cId="158078400" sldId="381"/>
            <ac:spMk id="6" creationId="{35993BDF-B081-6C4F-E8A7-EDA777AF71DE}"/>
          </ac:spMkLst>
        </pc:spChg>
        <pc:spChg chg="mod">
          <ac:chgData name="Mathews, Jud" userId="f123dd73-fb39-4fc8-82ca-796d6517cfd1" providerId="ADAL" clId="{94D6BE4A-BA25-55A7-B90A-DA61A72FBDE3}" dt="2026-04-23T18:04:24.452" v="66" actId="20577"/>
          <ac:spMkLst>
            <pc:docMk/>
            <pc:sldMk cId="158078400" sldId="381"/>
            <ac:spMk id="7" creationId="{3B0C5FC5-829A-E357-5F13-9AD71CA4C058}"/>
          </ac:spMkLst>
        </pc:spChg>
      </pc:sldChg>
      <pc:sldChg chg="add del">
        <pc:chgData name="Mathews, Jud" userId="f123dd73-fb39-4fc8-82ca-796d6517cfd1" providerId="ADAL" clId="{94D6BE4A-BA25-55A7-B90A-DA61A72FBDE3}" dt="2026-04-23T18:04:01.642" v="16" actId="2696"/>
        <pc:sldMkLst>
          <pc:docMk/>
          <pc:sldMk cId="1290596407" sldId="38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B9C39E08-1A23-A742-93BD-9A5E13031B4C}" type="datetimeFigureOut">
              <a:rPr lang="en-US" smtClean="0"/>
              <a:pPr/>
              <a:t>4/23/2026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DA12526-1E60-0F4C-8F94-482BC11C4A71}" type="slidenum">
              <a:rPr lang="en-US" smtClean="0"/>
              <a:pPr/>
              <a:t>‹#›</a:t>
            </a:fld>
            <a:endParaRPr lang="en-US"/>
          </a:p>
        </p:txBody>
      </p:sp>
    </p:spTree>
    <p:extLst>
      <p:ext uri="{BB962C8B-B14F-4D97-AF65-F5344CB8AC3E}">
        <p14:creationId xmlns:p14="http://schemas.microsoft.com/office/powerpoint/2010/main" val="493096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3"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D42A0F74-9EA0-4BD8-B504-CA85B6BED5E0}" type="slidenum">
              <a:rPr lang="en-US"/>
              <a:pPr>
                <a:defRPr/>
              </a:pPr>
              <a:t>‹#›</a:t>
            </a:fld>
            <a:endParaRPr lang="en-US"/>
          </a:p>
        </p:txBody>
      </p:sp>
    </p:spTree>
    <p:extLst>
      <p:ext uri="{BB962C8B-B14F-4D97-AF65-F5344CB8AC3E}">
        <p14:creationId xmlns:p14="http://schemas.microsoft.com/office/powerpoint/2010/main" val="55804667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19037358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4814077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a:pPr>
                <a:defRPr/>
              </a:pPr>
              <a:t>‹#›</a:t>
            </a:fld>
            <a:endParaRPr lang="en-US"/>
          </a:p>
        </p:txBody>
      </p:sp>
    </p:spTree>
    <p:extLst>
      <p:ext uri="{BB962C8B-B14F-4D97-AF65-F5344CB8AC3E}">
        <p14:creationId xmlns:p14="http://schemas.microsoft.com/office/powerpoint/2010/main" val="2455742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a:pPr>
                <a:defRPr/>
              </a:pPr>
              <a:t>‹#›</a:t>
            </a:fld>
            <a:endParaRPr lang="en-US"/>
          </a:p>
        </p:txBody>
      </p:sp>
    </p:spTree>
    <p:extLst>
      <p:ext uri="{BB962C8B-B14F-4D97-AF65-F5344CB8AC3E}">
        <p14:creationId xmlns:p14="http://schemas.microsoft.com/office/powerpoint/2010/main" val="1628130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a:pPr>
                <a:defRPr/>
              </a:pPr>
              <a:t>‹#›</a:t>
            </a:fld>
            <a:endParaRPr lang="en-US"/>
          </a:p>
        </p:txBody>
      </p:sp>
    </p:spTree>
    <p:extLst>
      <p:ext uri="{BB962C8B-B14F-4D97-AF65-F5344CB8AC3E}">
        <p14:creationId xmlns:p14="http://schemas.microsoft.com/office/powerpoint/2010/main" val="41889242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419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3048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0292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1B1EA36B-198F-40DD-8E59-6F6232794545}" type="slidenum">
              <a:rPr lang="en-US"/>
              <a:pPr>
                <a:defRPr/>
              </a:pPr>
              <a:t>‹#›</a:t>
            </a:fld>
            <a:endParaRPr lang="en-US"/>
          </a:p>
        </p:txBody>
      </p:sp>
    </p:spTree>
    <p:extLst>
      <p:ext uri="{BB962C8B-B14F-4D97-AF65-F5344CB8AC3E}">
        <p14:creationId xmlns:p14="http://schemas.microsoft.com/office/powerpoint/2010/main" val="139153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a:pPr>
                <a:defRPr/>
              </a:pPr>
              <a:t>‹#›</a:t>
            </a:fld>
            <a:endParaRPr lang="en-US"/>
          </a:p>
        </p:txBody>
      </p:sp>
    </p:spTree>
    <p:extLst>
      <p:ext uri="{BB962C8B-B14F-4D97-AF65-F5344CB8AC3E}">
        <p14:creationId xmlns:p14="http://schemas.microsoft.com/office/powerpoint/2010/main" val="23516048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a:pPr>
                <a:defRPr/>
              </a:pPr>
              <a:t>‹#›</a:t>
            </a:fld>
            <a:endParaRPr lang="en-US"/>
          </a:p>
        </p:txBody>
      </p:sp>
    </p:spTree>
    <p:extLst>
      <p:ext uri="{BB962C8B-B14F-4D97-AF65-F5344CB8AC3E}">
        <p14:creationId xmlns:p14="http://schemas.microsoft.com/office/powerpoint/2010/main" val="40048292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Constitutional Law - Mathews</a:t>
            </a:r>
          </a:p>
        </p:txBody>
      </p:sp>
      <p:sp>
        <p:nvSpPr>
          <p:cNvPr id="5" name="Rectangle 6"/>
          <p:cNvSpPr>
            <a:spLocks noGrp="1" noChangeArrowheads="1"/>
          </p:cNvSpPr>
          <p:nvPr>
            <p:ph type="sldNum" sz="quarter" idx="12"/>
          </p:nvPr>
        </p:nvSpPr>
        <p:spPr>
          <a:ln/>
        </p:spPr>
        <p:txBody>
          <a:bodyPr/>
          <a:lstStyle>
            <a:lvl1pPr>
              <a:defRPr/>
            </a:lvl1pPr>
          </a:lstStyle>
          <a:p>
            <a:pPr>
              <a:defRPr/>
            </a:pPr>
            <a:fld id="{A5E5FD90-BFE7-4A81-8099-01149F0BBE3D}" type="slidenum">
              <a:rPr lang="en-US" altLang="en-US"/>
              <a:pPr>
                <a:defRPr/>
              </a:pPr>
              <a:t>‹#›</a:t>
            </a:fld>
            <a:endParaRPr lang="en-US" altLang="en-US"/>
          </a:p>
        </p:txBody>
      </p:sp>
    </p:spTree>
    <p:extLst>
      <p:ext uri="{BB962C8B-B14F-4D97-AF65-F5344CB8AC3E}">
        <p14:creationId xmlns:p14="http://schemas.microsoft.com/office/powerpoint/2010/main" val="156318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30255436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127427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80670892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800023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365900510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41285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207753713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363341453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895786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80857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74173589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26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7809879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2467175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67048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563860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36135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108763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975946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6708715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3353541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0238295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49062427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344147761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14401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62069994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426848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107188288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144529090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756071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68282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317981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688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11143294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3071111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181688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5746956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75782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9904032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270397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0167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6787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g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gi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gi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1.gif"/><Relationship Id="rId5" Type="http://schemas.openxmlformats.org/officeDocument/2006/relationships/slideLayout" Target="../slideLayouts/slideLayout35.xml"/><Relationship Id="rId10" Type="http://schemas.openxmlformats.org/officeDocument/2006/relationships/theme" Target="../theme/theme4.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cSld>
  <p:clrMap bg1="lt1" tx1="dk1" bg2="lt2" tx2="dk2" accent1="accent1" accent2="accent2" accent3="accent3" accent4="accent4" accent5="accent5" accent6="accent6" hlink="hlink" folHlink="folHlink"/>
  <p:sldLayoutIdLst>
    <p:sldLayoutId id="2147484633" r:id="rId1"/>
    <p:sldLayoutId id="2147484634" r:id="rId2"/>
    <p:sldLayoutId id="2147484623" r:id="rId3"/>
    <p:sldLayoutId id="2147484624" r:id="rId4"/>
    <p:sldLayoutId id="2147484625" r:id="rId5"/>
    <p:sldLayoutId id="2147484630" r:id="rId6"/>
    <p:sldLayoutId id="2147484631" r:id="rId7"/>
    <p:sldLayoutId id="2147484632" r:id="rId8"/>
    <p:sldLayoutId id="214748463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69214736-990E-9549-81C3-33C4AE3C13B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978791259"/>
      </p:ext>
    </p:extLst>
  </p:cSld>
  <p:clrMap bg1="lt1" tx1="dk1" bg2="lt2" tx2="dk2" accent1="accent1" accent2="accent2" accent3="accent3" accent4="accent4" accent5="accent5" accent6="accent6" hlink="hlink" folHlink="folHlink"/>
  <p:sldLayoutIdLst>
    <p:sldLayoutId id="2147484638" r:id="rId1"/>
    <p:sldLayoutId id="2147484639" r:id="rId2"/>
    <p:sldLayoutId id="2147484640" r:id="rId3"/>
    <p:sldLayoutId id="2147484641" r:id="rId4"/>
    <p:sldLayoutId id="2147484642" r:id="rId5"/>
    <p:sldLayoutId id="2147484643" r:id="rId6"/>
    <p:sldLayoutId id="2147484644" r:id="rId7"/>
    <p:sldLayoutId id="2147484645" r:id="rId8"/>
    <p:sldLayoutId id="214748464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626682"/>
      </p:ext>
    </p:extLst>
  </p:cSld>
  <p:clrMap bg1="lt1" tx1="dk1" bg2="lt2" tx2="dk2" accent1="accent1" accent2="accent2" accent3="accent3" accent4="accent4" accent5="accent5" accent6="accent6"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 id="2147484659"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7E6C1F58-3A9F-214B-B98B-910BF86167F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939942"/>
      </p:ext>
    </p:extLst>
  </p:cSld>
  <p:clrMap bg1="lt1" tx1="dk1" bg2="lt2" tx2="dk2" accent1="accent1" accent2="accent2" accent3="accent3" accent4="accent4" accent5="accent5" accent6="accent6" hlink="hlink" folHlink="folHlink"/>
  <p:sldLayoutIdLst>
    <p:sldLayoutId id="2147484661" r:id="rId1"/>
    <p:sldLayoutId id="2147484662" r:id="rId2"/>
    <p:sldLayoutId id="2147484663" r:id="rId3"/>
    <p:sldLayoutId id="2147484664" r:id="rId4"/>
    <p:sldLayoutId id="2147484665" r:id="rId5"/>
    <p:sldLayoutId id="2147484666" r:id="rId6"/>
    <p:sldLayoutId id="2147484667" r:id="rId7"/>
    <p:sldLayoutId id="2147484668" r:id="rId8"/>
    <p:sldLayoutId id="2147484669"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598344151"/>
      </p:ext>
    </p:extLst>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 id="2147484682"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hyperlink" Target="https://www.documentcloud.org/documents/25995125-orders-in-birthright-citizenship-case/" TargetMode="External"/><Relationship Id="rId2" Type="http://schemas.openxmlformats.org/officeDocument/2006/relationships/hyperlink" Target="https://www.govinfo.gov/content/pkg/USCODE-2024-title8/pdf/USCODE-2024-title8-chap12-subchapIII-partI-sec1401.pdf" TargetMode="External"/><Relationship Id="rId1" Type="http://schemas.openxmlformats.org/officeDocument/2006/relationships/slideLayout" Target="../slideLayouts/slideLayout20.xml"/><Relationship Id="rId4" Type="http://schemas.openxmlformats.org/officeDocument/2006/relationships/hyperlink" Target="https://www.oyez.org/cases/2025/25-36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The reconstruction amendments</a:t>
            </a:r>
          </a:p>
        </p:txBody>
      </p:sp>
      <p:sp>
        <p:nvSpPr>
          <p:cNvPr id="7" name="Subtitle 6"/>
          <p:cNvSpPr>
            <a:spLocks noGrp="1"/>
          </p:cNvSpPr>
          <p:nvPr>
            <p:ph type="subTitle" idx="1"/>
          </p:nvPr>
        </p:nvSpPr>
        <p:spPr/>
        <p:txBody>
          <a:bodyPr/>
          <a:lstStyle/>
          <a:p>
            <a:r>
              <a:rPr lang="en-US"/>
              <a:t>Assignment #68</a:t>
            </a:r>
          </a:p>
          <a:p>
            <a:r>
              <a:rPr lang="en-US"/>
              <a:t>April 14,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85349966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06C3C-C1E0-0172-CA2A-3018CF908816}"/>
              </a:ext>
            </a:extLst>
          </p:cNvPr>
          <p:cNvSpPr>
            <a:spLocks noGrp="1"/>
          </p:cNvSpPr>
          <p:nvPr>
            <p:ph type="title"/>
          </p:nvPr>
        </p:nvSpPr>
        <p:spPr/>
        <p:txBody>
          <a:bodyPr/>
          <a:lstStyle/>
          <a:p>
            <a:r>
              <a:rPr lang="en-US"/>
              <a:t>The Reconstruction Amendments</a:t>
            </a:r>
          </a:p>
        </p:txBody>
      </p:sp>
      <p:graphicFrame>
        <p:nvGraphicFramePr>
          <p:cNvPr id="6" name="Table 6">
            <a:extLst>
              <a:ext uri="{FF2B5EF4-FFF2-40B4-BE49-F238E27FC236}">
                <a16:creationId xmlns:a16="http://schemas.microsoft.com/office/drawing/2014/main" id="{B8A15307-21B7-DDF3-B44A-9F3ABC87F0EC}"/>
              </a:ext>
            </a:extLst>
          </p:cNvPr>
          <p:cNvGraphicFramePr>
            <a:graphicFrameLocks noGrp="1"/>
          </p:cNvGraphicFramePr>
          <p:nvPr>
            <p:ph idx="1"/>
            <p:extLst>
              <p:ext uri="{D42A27DB-BD31-4B8C-83A1-F6EECF244321}">
                <p14:modId xmlns:p14="http://schemas.microsoft.com/office/powerpoint/2010/main" val="3461831834"/>
              </p:ext>
            </p:extLst>
          </p:nvPr>
        </p:nvGraphicFramePr>
        <p:xfrm>
          <a:off x="857250" y="1143000"/>
          <a:ext cx="7404099" cy="2628900"/>
        </p:xfrm>
        <a:graphic>
          <a:graphicData uri="http://schemas.openxmlformats.org/drawingml/2006/table">
            <a:tbl>
              <a:tblPr firstRow="1" bandRow="1">
                <a:tableStyleId>{5C22544A-7EE6-4342-B048-85BDC9FD1C3A}</a:tableStyleId>
              </a:tblPr>
              <a:tblGrid>
                <a:gridCol w="1123950">
                  <a:extLst>
                    <a:ext uri="{9D8B030D-6E8A-4147-A177-3AD203B41FA5}">
                      <a16:colId xmlns:a16="http://schemas.microsoft.com/office/drawing/2014/main" val="785701562"/>
                    </a:ext>
                  </a:extLst>
                </a:gridCol>
                <a:gridCol w="762000">
                  <a:extLst>
                    <a:ext uri="{9D8B030D-6E8A-4147-A177-3AD203B41FA5}">
                      <a16:colId xmlns:a16="http://schemas.microsoft.com/office/drawing/2014/main" val="3285175701"/>
                    </a:ext>
                  </a:extLst>
                </a:gridCol>
                <a:gridCol w="5518149">
                  <a:extLst>
                    <a:ext uri="{9D8B030D-6E8A-4147-A177-3AD203B41FA5}">
                      <a16:colId xmlns:a16="http://schemas.microsoft.com/office/drawing/2014/main" val="2034442721"/>
                    </a:ext>
                  </a:extLst>
                </a:gridCol>
              </a:tblGrid>
              <a:tr h="370840">
                <a:tc>
                  <a:txBody>
                    <a:bodyPr/>
                    <a:lstStyle/>
                    <a:p>
                      <a:r>
                        <a:rPr lang="en-US"/>
                        <a:t>Amendment</a:t>
                      </a:r>
                    </a:p>
                  </a:txBody>
                  <a:tcPr/>
                </a:tc>
                <a:tc>
                  <a:txBody>
                    <a:bodyPr/>
                    <a:lstStyle/>
                    <a:p>
                      <a:r>
                        <a:rPr lang="en-US"/>
                        <a:t>Date ratified</a:t>
                      </a:r>
                    </a:p>
                  </a:txBody>
                  <a:tcPr/>
                </a:tc>
                <a:tc>
                  <a:txBody>
                    <a:bodyPr/>
                    <a:lstStyle/>
                    <a:p>
                      <a:r>
                        <a:rPr lang="en-US"/>
                        <a:t>Main ideas</a:t>
                      </a:r>
                    </a:p>
                  </a:txBody>
                  <a:tcPr/>
                </a:tc>
                <a:extLst>
                  <a:ext uri="{0D108BD9-81ED-4DB2-BD59-A6C34878D82A}">
                    <a16:rowId xmlns:a16="http://schemas.microsoft.com/office/drawing/2014/main" val="2193600121"/>
                  </a:ext>
                </a:extLst>
              </a:tr>
              <a:tr h="370840">
                <a:tc>
                  <a:txBody>
                    <a:bodyPr/>
                    <a:lstStyle/>
                    <a:p>
                      <a:r>
                        <a:rPr lang="en-US"/>
                        <a:t>13</a:t>
                      </a:r>
                      <a:r>
                        <a:rPr lang="en-US" baseline="30000"/>
                        <a:t>th</a:t>
                      </a:r>
                      <a:endParaRPr lang="en-US"/>
                    </a:p>
                  </a:txBody>
                  <a:tcPr/>
                </a:tc>
                <a:tc>
                  <a:txBody>
                    <a:bodyPr/>
                    <a:lstStyle/>
                    <a:p>
                      <a:r>
                        <a:rPr lang="en-US"/>
                        <a:t>1865</a:t>
                      </a:r>
                    </a:p>
                  </a:txBody>
                  <a:tcPr/>
                </a:tc>
                <a:tc>
                  <a:txBody>
                    <a:bodyPr/>
                    <a:lstStyle/>
                    <a:p>
                      <a:r>
                        <a:rPr lang="en-US"/>
                        <a:t>Abolished slavery</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t>Gives Congress enforcement power</a:t>
                      </a:r>
                    </a:p>
                  </a:txBody>
                  <a:tcPr/>
                </a:tc>
                <a:extLst>
                  <a:ext uri="{0D108BD9-81ED-4DB2-BD59-A6C34878D82A}">
                    <a16:rowId xmlns:a16="http://schemas.microsoft.com/office/drawing/2014/main" val="3506577700"/>
                  </a:ext>
                </a:extLst>
              </a:tr>
              <a:tr h="370840">
                <a:tc>
                  <a:txBody>
                    <a:bodyPr/>
                    <a:lstStyle/>
                    <a:p>
                      <a:r>
                        <a:rPr lang="en-US"/>
                        <a:t>14</a:t>
                      </a:r>
                      <a:r>
                        <a:rPr lang="en-US" baseline="30000"/>
                        <a:t>th</a:t>
                      </a:r>
                      <a:endParaRPr lang="en-US"/>
                    </a:p>
                  </a:txBody>
                  <a:tcPr/>
                </a:tc>
                <a:tc>
                  <a:txBody>
                    <a:bodyPr/>
                    <a:lstStyle/>
                    <a:p>
                      <a:r>
                        <a:rPr lang="en-US"/>
                        <a:t>1868</a:t>
                      </a:r>
                    </a:p>
                  </a:txBody>
                  <a:tcPr/>
                </a:tc>
                <a:tc>
                  <a:txBody>
                    <a:bodyPr/>
                    <a:lstStyle/>
                    <a:p>
                      <a:r>
                        <a:rPr lang="en-US"/>
                        <a:t>Establishes birthright citizenship</a:t>
                      </a:r>
                    </a:p>
                    <a:p>
                      <a:r>
                        <a:rPr lang="en-US"/>
                        <a:t>Bars states from denying due process, equal protection, &amp; privileges and immunities of national citizenship</a:t>
                      </a:r>
                    </a:p>
                    <a:p>
                      <a:r>
                        <a:rPr lang="en-US"/>
                        <a:t>Addresses status of officials involved in rebellion &amp; confederate debts</a:t>
                      </a:r>
                    </a:p>
                    <a:p>
                      <a:r>
                        <a:rPr lang="en-US"/>
                        <a:t>Gives Congress enforcement power</a:t>
                      </a:r>
                    </a:p>
                  </a:txBody>
                  <a:tcPr/>
                </a:tc>
                <a:extLst>
                  <a:ext uri="{0D108BD9-81ED-4DB2-BD59-A6C34878D82A}">
                    <a16:rowId xmlns:a16="http://schemas.microsoft.com/office/drawing/2014/main" val="3703440707"/>
                  </a:ext>
                </a:extLst>
              </a:tr>
              <a:tr h="370840">
                <a:tc>
                  <a:txBody>
                    <a:bodyPr/>
                    <a:lstStyle/>
                    <a:p>
                      <a:r>
                        <a:rPr lang="en-US"/>
                        <a:t>15</a:t>
                      </a:r>
                      <a:r>
                        <a:rPr lang="en-US" baseline="30000"/>
                        <a:t>th</a:t>
                      </a:r>
                      <a:endParaRPr lang="en-US"/>
                    </a:p>
                  </a:txBody>
                  <a:tcPr/>
                </a:tc>
                <a:tc>
                  <a:txBody>
                    <a:bodyPr/>
                    <a:lstStyle/>
                    <a:p>
                      <a:r>
                        <a:rPr lang="en-US"/>
                        <a:t>1870</a:t>
                      </a:r>
                    </a:p>
                  </a:txBody>
                  <a:tcPr/>
                </a:tc>
                <a:tc>
                  <a:txBody>
                    <a:bodyPr/>
                    <a:lstStyle/>
                    <a:p>
                      <a:r>
                        <a:rPr lang="en-US"/>
                        <a:t>Prohibits denial of right to vote on race, color, &amp; previous servitude</a:t>
                      </a:r>
                    </a:p>
                    <a:p>
                      <a:r>
                        <a:rPr lang="en-US"/>
                        <a:t>Gives Congress enforcement power</a:t>
                      </a:r>
                    </a:p>
                  </a:txBody>
                  <a:tcPr/>
                </a:tc>
                <a:extLst>
                  <a:ext uri="{0D108BD9-81ED-4DB2-BD59-A6C34878D82A}">
                    <a16:rowId xmlns:a16="http://schemas.microsoft.com/office/drawing/2014/main" val="1570922507"/>
                  </a:ext>
                </a:extLst>
              </a:tr>
            </a:tbl>
          </a:graphicData>
        </a:graphic>
      </p:graphicFrame>
      <p:sp>
        <p:nvSpPr>
          <p:cNvPr id="4" name="Footer Placeholder 3">
            <a:extLst>
              <a:ext uri="{FF2B5EF4-FFF2-40B4-BE49-F238E27FC236}">
                <a16:creationId xmlns:a16="http://schemas.microsoft.com/office/drawing/2014/main" id="{B9E16B72-B2CB-0988-A7C3-012D112FB919}"/>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6533AB4B-8650-9497-1B77-47444611F746}"/>
              </a:ext>
            </a:extLst>
          </p:cNvPr>
          <p:cNvSpPr>
            <a:spLocks noGrp="1"/>
          </p:cNvSpPr>
          <p:nvPr>
            <p:ph type="sldNum" sz="quarter" idx="12"/>
          </p:nvPr>
        </p:nvSpPr>
        <p:spPr/>
        <p:txBody>
          <a:bodyPr/>
          <a:lstStyle/>
          <a:p>
            <a:pPr>
              <a:defRPr/>
            </a:pPr>
            <a:fld id="{1DDB6BF2-1031-4A83-8525-54CF51291594}" type="slidenum">
              <a:rPr lang="en-US" smtClean="0"/>
              <a:pPr>
                <a:defRPr/>
              </a:pPr>
              <a:t>2</a:t>
            </a:fld>
            <a:endParaRPr lang="en-US"/>
          </a:p>
        </p:txBody>
      </p:sp>
    </p:spTree>
    <p:extLst>
      <p:ext uri="{BB962C8B-B14F-4D97-AF65-F5344CB8AC3E}">
        <p14:creationId xmlns:p14="http://schemas.microsoft.com/office/powerpoint/2010/main" val="4317926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3E2AC-C80C-E010-8B39-ADDCFDAA16AC}"/>
              </a:ext>
            </a:extLst>
          </p:cNvPr>
          <p:cNvSpPr>
            <a:spLocks noGrp="1"/>
          </p:cNvSpPr>
          <p:nvPr>
            <p:ph type="title"/>
          </p:nvPr>
        </p:nvSpPr>
        <p:spPr/>
        <p:txBody>
          <a:bodyPr>
            <a:normAutofit fontScale="90000"/>
          </a:bodyPr>
          <a:lstStyle/>
          <a:p>
            <a:r>
              <a:rPr lang="en-US"/>
              <a:t>States of the Confederacy and </a:t>
            </a:r>
            <a:br>
              <a:rPr lang="en-US"/>
            </a:br>
            <a:r>
              <a:rPr lang="en-US"/>
              <a:t>Readmission to the Union</a:t>
            </a:r>
          </a:p>
        </p:txBody>
      </p:sp>
      <p:sp>
        <p:nvSpPr>
          <p:cNvPr id="4" name="Footer Placeholder 3">
            <a:extLst>
              <a:ext uri="{FF2B5EF4-FFF2-40B4-BE49-F238E27FC236}">
                <a16:creationId xmlns:a16="http://schemas.microsoft.com/office/drawing/2014/main" id="{530191A3-E2BB-CDA5-7800-7B7E9FE9E5A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E1B10DC-2001-0758-A34E-270F7095F7CA}"/>
              </a:ext>
            </a:extLst>
          </p:cNvPr>
          <p:cNvSpPr>
            <a:spLocks noGrp="1"/>
          </p:cNvSpPr>
          <p:nvPr>
            <p:ph type="sldNum" sz="quarter" idx="12"/>
          </p:nvPr>
        </p:nvSpPr>
        <p:spPr/>
        <p:txBody>
          <a:bodyPr/>
          <a:lstStyle/>
          <a:p>
            <a:pPr>
              <a:defRPr/>
            </a:pPr>
            <a:fld id="{1DDB6BF2-1031-4A83-8525-54CF51291594}" type="slidenum">
              <a:rPr lang="en-US" smtClean="0"/>
              <a:pPr>
                <a:defRPr/>
              </a:pPr>
              <a:t>3</a:t>
            </a:fld>
            <a:endParaRPr lang="en-US"/>
          </a:p>
        </p:txBody>
      </p:sp>
      <p:pic>
        <p:nvPicPr>
          <p:cNvPr id="1026" name="Picture 2" descr="A map shows the five military districts established by the 1867 Military Reconstruction Act and the date each state rejoined the Union. Texas (Military District 5) rejoined the Union on March 30, 1870. Louisiana (Military District 5) rejoined the Union on June 25, 1868. Arkansas (Military District 4) rejoined the Union on June 22, 1868. Mississippi (Military District 4) rejoined the Union on February 23, 1870. Alabama (Military District 3) rejoined the Union on July 14, 1868. Georgia (Military District 3) rejoined the Union on July 15, 1870. Florida (Military District 3) rejoined the Union on June 25, 1868. Tennessee rejoined the Union on July 24, 1866. South Carolina (Military District 2) rejoined the Union on June 25, 1868. North Carolina (Military District 2) rejoined the Union on June 25, 1868. Virginia (Military District 1) rejoined the Union on January 26, 1870.">
            <a:extLst>
              <a:ext uri="{FF2B5EF4-FFF2-40B4-BE49-F238E27FC236}">
                <a16:creationId xmlns:a16="http://schemas.microsoft.com/office/drawing/2014/main" id="{83CFD98E-90E8-6FEF-5595-20E23B8A7D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2986" y="1174134"/>
            <a:ext cx="8055168" cy="543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695376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7B7DF4FE-4027-3D72-3640-A3DB17721732}"/>
              </a:ext>
            </a:extLst>
          </p:cNvPr>
          <p:cNvSpPr>
            <a:spLocks noGrp="1"/>
          </p:cNvSpPr>
          <p:nvPr>
            <p:ph type="title"/>
          </p:nvPr>
        </p:nvSpPr>
        <p:spPr>
          <a:xfrm>
            <a:off x="857250" y="1097280"/>
            <a:ext cx="2948940" cy="1737360"/>
          </a:xfrm>
        </p:spPr>
        <p:txBody>
          <a:bodyPr/>
          <a:lstStyle/>
          <a:p>
            <a:r>
              <a:rPr lang="en-US"/>
              <a:t>Presidents Abraham Lincoln (1861-65) and Andrew Johnson (1865-69)</a:t>
            </a:r>
          </a:p>
        </p:txBody>
      </p:sp>
      <p:pic>
        <p:nvPicPr>
          <p:cNvPr id="2050" name="Picture 2" descr="United States - Reconstruction and the New South, 1865–1900 | Britannica">
            <a:extLst>
              <a:ext uri="{FF2B5EF4-FFF2-40B4-BE49-F238E27FC236}">
                <a16:creationId xmlns:a16="http://schemas.microsoft.com/office/drawing/2014/main" id="{4E4FF5F9-17F9-B722-4E21-FFE13E6E66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425" r="-1" b="12961"/>
          <a:stretch/>
        </p:blipFill>
        <p:spPr bwMode="auto">
          <a:xfrm>
            <a:off x="4389119" y="1097280"/>
            <a:ext cx="3909060" cy="4663440"/>
          </a:xfrm>
          <a:prstGeom prst="rect">
            <a:avLst/>
          </a:prstGeom>
          <a:solidFill>
            <a:srgbClr val="FFFFFF"/>
          </a:solidFill>
        </p:spPr>
      </p:pic>
      <p:sp>
        <p:nvSpPr>
          <p:cNvPr id="2057" name="Text Placeholder 3">
            <a:extLst>
              <a:ext uri="{FF2B5EF4-FFF2-40B4-BE49-F238E27FC236}">
                <a16:creationId xmlns:a16="http://schemas.microsoft.com/office/drawing/2014/main" id="{FF5768F1-4A44-87A2-E64C-DD627A1DFA4B}"/>
              </a:ext>
            </a:extLst>
          </p:cNvPr>
          <p:cNvSpPr>
            <a:spLocks noGrp="1"/>
          </p:cNvSpPr>
          <p:nvPr>
            <p:ph type="body" sz="half" idx="2"/>
          </p:nvPr>
        </p:nvSpPr>
        <p:spPr>
          <a:xfrm>
            <a:off x="857250" y="2834640"/>
            <a:ext cx="2948940" cy="3017520"/>
          </a:xfrm>
        </p:spPr>
        <p:txBody>
          <a:bodyPr/>
          <a:lstStyle/>
          <a:p>
            <a:endParaRPr lang="en-US"/>
          </a:p>
        </p:txBody>
      </p:sp>
      <p:sp>
        <p:nvSpPr>
          <p:cNvPr id="4" name="Footer Placeholder 3">
            <a:extLst>
              <a:ext uri="{FF2B5EF4-FFF2-40B4-BE49-F238E27FC236}">
                <a16:creationId xmlns:a16="http://schemas.microsoft.com/office/drawing/2014/main" id="{A586141B-E2BD-2AB5-FF35-55FCDC8D77ED}"/>
              </a:ext>
            </a:extLst>
          </p:cNvPr>
          <p:cNvSpPr>
            <a:spLocks noGrp="1"/>
          </p:cNvSpPr>
          <p:nvPr>
            <p:ph type="ftr" sz="quarter" idx="11"/>
          </p:nvPr>
        </p:nvSpPr>
        <p:spPr>
          <a:xfrm>
            <a:off x="3581400" y="6223829"/>
            <a:ext cx="3538331"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CA768DA0-6BBA-EC3D-5E29-1216546CBDC9}"/>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4</a:t>
            </a:fld>
            <a:endParaRPr lang="en-US"/>
          </a:p>
        </p:txBody>
      </p:sp>
    </p:spTree>
    <p:extLst>
      <p:ext uri="{BB962C8B-B14F-4D97-AF65-F5344CB8AC3E}">
        <p14:creationId xmlns:p14="http://schemas.microsoft.com/office/powerpoint/2010/main" val="182437506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5F26D-AA2F-608D-34BC-E1B0322793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166205-6C54-3506-6698-ADB54FEA1196}"/>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E6F1C772-0CD2-60F7-6C1D-623C8A244165}"/>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E2D7ACE1-E2EE-DC90-4955-6ECFB5F367EF}"/>
              </a:ext>
            </a:extLst>
          </p:cNvPr>
          <p:cNvSpPr>
            <a:spLocks noGrp="1"/>
          </p:cNvSpPr>
          <p:nvPr>
            <p:ph type="sldNum" sz="quarter" idx="12"/>
          </p:nvPr>
        </p:nvSpPr>
        <p:spPr/>
        <p:txBody>
          <a:bodyPr/>
          <a:lstStyle/>
          <a:p>
            <a:pPr>
              <a:defRPr/>
            </a:pPr>
            <a:fld id="{1DDB6BF2-1031-4A83-8525-54CF51291594}" type="slidenum">
              <a:rPr lang="en-US" smtClean="0"/>
              <a:pPr>
                <a:defRPr/>
              </a:pPr>
              <a:t>5</a:t>
            </a:fld>
            <a:endParaRPr lang="en-US"/>
          </a:p>
        </p:txBody>
      </p:sp>
      <p:pic>
        <p:nvPicPr>
          <p:cNvPr id="1026" name="Picture 2">
            <a:extLst>
              <a:ext uri="{FF2B5EF4-FFF2-40B4-BE49-F238E27FC236}">
                <a16:creationId xmlns:a16="http://schemas.microsoft.com/office/drawing/2014/main" id="{B4D1B800-BF0B-9C74-FE24-8AC25146C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488" y="0"/>
            <a:ext cx="7691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23593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B2D3A-1DA2-2FB5-A859-4DAA020469CC}"/>
              </a:ext>
            </a:extLst>
          </p:cNvPr>
          <p:cNvSpPr>
            <a:spLocks noGrp="1"/>
          </p:cNvSpPr>
          <p:nvPr>
            <p:ph type="title"/>
          </p:nvPr>
        </p:nvSpPr>
        <p:spPr/>
        <p:txBody>
          <a:bodyPr>
            <a:normAutofit fontScale="90000"/>
          </a:bodyPr>
          <a:lstStyle/>
          <a:p>
            <a:r>
              <a:rPr lang="en-US"/>
              <a:t>Applying the 14th Amendment:</a:t>
            </a:r>
            <a:br>
              <a:rPr lang="en-US"/>
            </a:br>
            <a:r>
              <a:rPr lang="en-US"/>
              <a:t>The Slaughter-House Cases (1873)</a:t>
            </a:r>
          </a:p>
        </p:txBody>
      </p:sp>
      <p:sp>
        <p:nvSpPr>
          <p:cNvPr id="3" name="Content Placeholder 2">
            <a:extLst>
              <a:ext uri="{FF2B5EF4-FFF2-40B4-BE49-F238E27FC236}">
                <a16:creationId xmlns:a16="http://schemas.microsoft.com/office/drawing/2014/main" id="{3825DA5D-1F5E-AD73-E3FD-795C029712C9}"/>
              </a:ext>
            </a:extLst>
          </p:cNvPr>
          <p:cNvSpPr>
            <a:spLocks noGrp="1"/>
          </p:cNvSpPr>
          <p:nvPr>
            <p:ph idx="1"/>
          </p:nvPr>
        </p:nvSpPr>
        <p:spPr/>
        <p:txBody>
          <a:bodyPr/>
          <a:lstStyle/>
          <a:p>
            <a:r>
              <a:rPr lang="en-US"/>
              <a:t>Suit brought by butchers in New Orleans, objecting to local law restricting operation of slaughterhouses.</a:t>
            </a:r>
          </a:p>
          <a:p>
            <a:r>
              <a:rPr lang="en-US"/>
              <a:t>Butchers claim law violates 13</a:t>
            </a:r>
            <a:r>
              <a:rPr lang="en-US" baseline="30000"/>
              <a:t>th</a:t>
            </a:r>
            <a:r>
              <a:rPr lang="en-US"/>
              <a:t> and 14</a:t>
            </a:r>
            <a:r>
              <a:rPr lang="en-US" baseline="30000"/>
              <a:t>th</a:t>
            </a:r>
            <a:r>
              <a:rPr lang="en-US"/>
              <a:t> amendments.</a:t>
            </a:r>
          </a:p>
          <a:p>
            <a:r>
              <a:rPr lang="en-US"/>
              <a:t>Supreme Court denies claim.</a:t>
            </a:r>
          </a:p>
          <a:p>
            <a:pPr lvl="1"/>
            <a:r>
              <a:rPr lang="en-US"/>
              <a:t>Emphasizes historical context of Reconstruction Amendments: addressing slavery and denial of freedmen’s fundamental rights</a:t>
            </a:r>
          </a:p>
          <a:p>
            <a:pPr lvl="1"/>
            <a:r>
              <a:rPr lang="en-US"/>
              <a:t>Adopts very limited construction of 14</a:t>
            </a:r>
            <a:r>
              <a:rPr lang="en-US" baseline="30000"/>
              <a:t>th</a:t>
            </a:r>
            <a:r>
              <a:rPr lang="en-US"/>
              <a:t> amendment Privileges and Immunities clause: </a:t>
            </a:r>
          </a:p>
          <a:p>
            <a:pPr lvl="2"/>
            <a:r>
              <a:rPr lang="en-US"/>
              <a:t>Finds P&amp;I of national citizenship to include right to come to seat of government ; access seaports; petition government; etc. </a:t>
            </a:r>
          </a:p>
        </p:txBody>
      </p:sp>
      <p:sp>
        <p:nvSpPr>
          <p:cNvPr id="4" name="Footer Placeholder 3">
            <a:extLst>
              <a:ext uri="{FF2B5EF4-FFF2-40B4-BE49-F238E27FC236}">
                <a16:creationId xmlns:a16="http://schemas.microsoft.com/office/drawing/2014/main" id="{B2E335DF-FA83-1FB2-BA01-2377174FE2B1}"/>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BCC6C76-3E72-80E1-FC8D-63025763E007}"/>
              </a:ext>
            </a:extLst>
          </p:cNvPr>
          <p:cNvSpPr>
            <a:spLocks noGrp="1"/>
          </p:cNvSpPr>
          <p:nvPr>
            <p:ph type="sldNum" sz="quarter" idx="12"/>
          </p:nvPr>
        </p:nvSpPr>
        <p:spPr/>
        <p:txBody>
          <a:bodyPr/>
          <a:lstStyle/>
          <a:p>
            <a:pPr>
              <a:defRPr/>
            </a:pPr>
            <a:fld id="{1DDB6BF2-1031-4A83-8525-54CF51291594}" type="slidenum">
              <a:rPr lang="en-US" smtClean="0"/>
              <a:pPr>
                <a:defRPr/>
              </a:pPr>
              <a:t>6</a:t>
            </a:fld>
            <a:endParaRPr lang="en-US"/>
          </a:p>
        </p:txBody>
      </p:sp>
    </p:spTree>
    <p:extLst>
      <p:ext uri="{BB962C8B-B14F-4D97-AF65-F5344CB8AC3E}">
        <p14:creationId xmlns:p14="http://schemas.microsoft.com/office/powerpoint/2010/main" val="29841698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B2D3A-1DA2-2FB5-A859-4DAA020469CC}"/>
              </a:ext>
            </a:extLst>
          </p:cNvPr>
          <p:cNvSpPr>
            <a:spLocks noGrp="1"/>
          </p:cNvSpPr>
          <p:nvPr>
            <p:ph type="title"/>
          </p:nvPr>
        </p:nvSpPr>
        <p:spPr/>
        <p:txBody>
          <a:bodyPr>
            <a:normAutofit fontScale="90000"/>
          </a:bodyPr>
          <a:lstStyle/>
          <a:p>
            <a:r>
              <a:rPr lang="en-US"/>
              <a:t>Working around the </a:t>
            </a:r>
            <a:r>
              <a:rPr lang="en-US" u="sng"/>
              <a:t>Slaughter-House Cases</a:t>
            </a:r>
          </a:p>
        </p:txBody>
      </p:sp>
      <p:sp>
        <p:nvSpPr>
          <p:cNvPr id="3" name="Content Placeholder 2">
            <a:extLst>
              <a:ext uri="{FF2B5EF4-FFF2-40B4-BE49-F238E27FC236}">
                <a16:creationId xmlns:a16="http://schemas.microsoft.com/office/drawing/2014/main" id="{3825DA5D-1F5E-AD73-E3FD-795C029712C9}"/>
              </a:ext>
            </a:extLst>
          </p:cNvPr>
          <p:cNvSpPr>
            <a:spLocks noGrp="1"/>
          </p:cNvSpPr>
          <p:nvPr>
            <p:ph idx="1"/>
          </p:nvPr>
        </p:nvSpPr>
        <p:spPr/>
        <p:txBody>
          <a:bodyPr/>
          <a:lstStyle/>
          <a:p>
            <a:r>
              <a:rPr lang="en-US"/>
              <a:t>The Slaughter-House Cases (with </a:t>
            </a:r>
            <a:r>
              <a:rPr lang="en-US" u="sng"/>
              <a:t>Cruikshank </a:t>
            </a:r>
            <a:r>
              <a:rPr lang="en-US"/>
              <a:t>(1876) effectively killed the 14</a:t>
            </a:r>
            <a:r>
              <a:rPr lang="en-US" baseline="30000"/>
              <a:t>th</a:t>
            </a:r>
            <a:r>
              <a:rPr lang="en-US"/>
              <a:t> Amendment  Privileges and Immunities Clause as a tool for protecting rights.</a:t>
            </a:r>
          </a:p>
          <a:p>
            <a:r>
              <a:rPr lang="en-US"/>
              <a:t>In the twentieth century, the Court enlisted the 14</a:t>
            </a:r>
            <a:r>
              <a:rPr lang="en-US" baseline="30000"/>
              <a:t>th</a:t>
            </a:r>
            <a:r>
              <a:rPr lang="en-US"/>
              <a:t> Amendment Due Process Clause to do the work the P&amp;I Clause was probably intended to do: requiring states to respect constitutional rights </a:t>
            </a:r>
          </a:p>
          <a:p>
            <a:r>
              <a:rPr lang="en-US"/>
              <a:t>In a series of decisions, the Supreme Court held that most of the rights in the Bill of Rights are “incorporated against” the states through the Due Process Clause of the 14</a:t>
            </a:r>
            <a:r>
              <a:rPr lang="en-US" baseline="30000"/>
              <a:t>th</a:t>
            </a:r>
            <a:r>
              <a:rPr lang="en-US"/>
              <a:t> amendment  </a:t>
            </a:r>
          </a:p>
        </p:txBody>
      </p:sp>
      <p:sp>
        <p:nvSpPr>
          <p:cNvPr id="4" name="Footer Placeholder 3">
            <a:extLst>
              <a:ext uri="{FF2B5EF4-FFF2-40B4-BE49-F238E27FC236}">
                <a16:creationId xmlns:a16="http://schemas.microsoft.com/office/drawing/2014/main" id="{B2E335DF-FA83-1FB2-BA01-2377174FE2B1}"/>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BCC6C76-3E72-80E1-FC8D-63025763E007}"/>
              </a:ext>
            </a:extLst>
          </p:cNvPr>
          <p:cNvSpPr>
            <a:spLocks noGrp="1"/>
          </p:cNvSpPr>
          <p:nvPr>
            <p:ph type="sldNum" sz="quarter" idx="12"/>
          </p:nvPr>
        </p:nvSpPr>
        <p:spPr/>
        <p:txBody>
          <a:bodyPr/>
          <a:lstStyle/>
          <a:p>
            <a:pPr>
              <a:defRPr/>
            </a:pPr>
            <a:fld id="{1DDB6BF2-1031-4A83-8525-54CF51291594}" type="slidenum">
              <a:rPr lang="en-US" smtClean="0"/>
              <a:pPr>
                <a:defRPr/>
              </a:pPr>
              <a:t>7</a:t>
            </a:fld>
            <a:endParaRPr lang="en-US"/>
          </a:p>
        </p:txBody>
      </p:sp>
    </p:spTree>
    <p:extLst>
      <p:ext uri="{BB962C8B-B14F-4D97-AF65-F5344CB8AC3E}">
        <p14:creationId xmlns:p14="http://schemas.microsoft.com/office/powerpoint/2010/main" val="697672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98CC76-3551-8541-EA36-C34785266AAF}"/>
              </a:ext>
            </a:extLst>
          </p:cNvPr>
          <p:cNvSpPr>
            <a:spLocks noGrp="1"/>
          </p:cNvSpPr>
          <p:nvPr>
            <p:ph idx="1"/>
          </p:nvPr>
        </p:nvSpPr>
        <p:spPr>
          <a:xfrm>
            <a:off x="457201" y="381001"/>
            <a:ext cx="7804704" cy="6225208"/>
          </a:xfrm>
        </p:spPr>
        <p:txBody>
          <a:bodyPr>
            <a:normAutofit fontScale="70000" lnSpcReduction="20000"/>
          </a:bodyPr>
          <a:lstStyle/>
          <a:p>
            <a:pPr marL="491490" indent="-457200">
              <a:buFont typeface="+mj-lt"/>
              <a:buAutoNum type="arabicPeriod"/>
            </a:pPr>
            <a:r>
              <a:rPr lang="en-US"/>
              <a:t>The power here exercised by the legislature of Louisiana is, in its essential nature, one which has been, up to the present period in the constitutional history of this country, always conceded to belong to the States . . .</a:t>
            </a:r>
          </a:p>
          <a:p>
            <a:pPr marL="491490" indent="-457200">
              <a:buFont typeface="+mj-lt"/>
              <a:buAutoNum type="arabicPeriod"/>
            </a:pPr>
            <a:r>
              <a:rPr lang="en-US"/>
              <a:t>the one pervading purpose found in [the Reconstruction Amendments is] the freedom of the slave race, the security and firm establishment of that freedom, and the protection of the newly made freeman and citizen from the oppressions of those who had formerly exercised unlimited dominion over him. </a:t>
            </a:r>
          </a:p>
          <a:p>
            <a:pPr marL="491490" indent="-457200">
              <a:buFont typeface="+mj-lt"/>
              <a:buAutoNum type="arabicPeriod"/>
            </a:pPr>
            <a:r>
              <a:rPr lang="en-US"/>
              <a:t>in any fair and just construction of any section or phrase of these amendments, it is necessary to look to the purpose which we have said was the pervading spirit of them all,</a:t>
            </a:r>
          </a:p>
          <a:p>
            <a:pPr marL="491490" indent="-457200">
              <a:buFont typeface="+mj-lt"/>
              <a:buAutoNum type="arabicPeriod"/>
            </a:pPr>
            <a:r>
              <a:rPr lang="en-US"/>
              <a:t>there is a citizenship of the United States, and a citizenship of a State, which are distinct from each other, and which depend upon different characteristics or circumstances in the individual.</a:t>
            </a:r>
          </a:p>
          <a:p>
            <a:pPr marL="491490" indent="-457200">
              <a:buFont typeface="+mj-lt"/>
              <a:buAutoNum type="arabicPeriod"/>
            </a:pPr>
            <a:r>
              <a:rPr lang="en-US"/>
              <a:t>the privileges and immunities of citizens of the several States . . .[are] those . . . which are fundamental; which belong of right to the citizens of all free governments,</a:t>
            </a:r>
          </a:p>
          <a:p>
            <a:pPr marL="491490" indent="-457200">
              <a:buFont typeface="+mj-lt"/>
              <a:buAutoNum type="arabicPeriod"/>
            </a:pPr>
            <a:r>
              <a:rPr lang="en-US"/>
              <a:t>when the effect is to fetter and degrade the State governments by subjecting them to the control of Congress in the exercise of powers heretofore universally conceded to them of the most ordinary and fundamental character; when, in fact, it radically changes the whole theory of the relations of the State and Federal governments to each other and of both these governments to the people . . . We are convinced that no such results were intended.</a:t>
            </a:r>
          </a:p>
          <a:p>
            <a:pPr marL="491490" indent="-457200">
              <a:buFont typeface="+mj-lt"/>
              <a:buAutoNum type="arabicPeriod"/>
            </a:pPr>
            <a:r>
              <a:rPr lang="en-US"/>
              <a:t>[enumeration of privileges and immunities of national citizenship on page 1399]</a:t>
            </a:r>
          </a:p>
          <a:p>
            <a:pPr marL="491490" indent="-457200">
              <a:buFont typeface="+mj-lt"/>
              <a:buAutoNum type="arabicPeriod"/>
            </a:pPr>
            <a:endParaRPr lang="en-US"/>
          </a:p>
          <a:p>
            <a:endParaRPr lang="en-US"/>
          </a:p>
        </p:txBody>
      </p:sp>
      <p:sp>
        <p:nvSpPr>
          <p:cNvPr id="5" name="Slide Number Placeholder 4">
            <a:extLst>
              <a:ext uri="{FF2B5EF4-FFF2-40B4-BE49-F238E27FC236}">
                <a16:creationId xmlns:a16="http://schemas.microsoft.com/office/drawing/2014/main" id="{CB8D781C-EF03-EE5E-841C-19586F59CA8B}"/>
              </a:ext>
            </a:extLst>
          </p:cNvPr>
          <p:cNvSpPr>
            <a:spLocks noGrp="1"/>
          </p:cNvSpPr>
          <p:nvPr>
            <p:ph type="sldNum" sz="quarter" idx="12"/>
          </p:nvPr>
        </p:nvSpPr>
        <p:spPr/>
        <p:txBody>
          <a:bodyPr/>
          <a:lstStyle/>
          <a:p>
            <a:pPr>
              <a:defRPr/>
            </a:pPr>
            <a:fld id="{1DDB6BF2-1031-4A83-8525-54CF51291594}" type="slidenum">
              <a:rPr lang="en-US" smtClean="0"/>
              <a:pPr>
                <a:defRPr/>
              </a:pPr>
              <a:t>8</a:t>
            </a:fld>
            <a:endParaRPr lang="en-US"/>
          </a:p>
        </p:txBody>
      </p:sp>
    </p:spTree>
    <p:extLst>
      <p:ext uri="{BB962C8B-B14F-4D97-AF65-F5344CB8AC3E}">
        <p14:creationId xmlns:p14="http://schemas.microsoft.com/office/powerpoint/2010/main" val="382169870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The reconstruction amendments (</a:t>
            </a:r>
            <a:r>
              <a:rPr lang="en-US" sz="4800" err="1"/>
              <a:t>con’t</a:t>
            </a:r>
            <a:r>
              <a:rPr lang="en-US" sz="4800"/>
              <a:t>)</a:t>
            </a:r>
          </a:p>
        </p:txBody>
      </p:sp>
      <p:sp>
        <p:nvSpPr>
          <p:cNvPr id="7" name="Subtitle 6"/>
          <p:cNvSpPr>
            <a:spLocks noGrp="1"/>
          </p:cNvSpPr>
          <p:nvPr>
            <p:ph type="subTitle" idx="1"/>
          </p:nvPr>
        </p:nvSpPr>
        <p:spPr/>
        <p:txBody>
          <a:bodyPr/>
          <a:lstStyle/>
          <a:p>
            <a:r>
              <a:rPr lang="en-US"/>
              <a:t>Assignment #69</a:t>
            </a:r>
          </a:p>
          <a:p>
            <a:r>
              <a:rPr lang="en-US"/>
              <a:t>April 16,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392505913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0DBAD-5437-E261-1D6F-1C358E693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F60723-6DE6-A969-7204-371387CDF26F}"/>
              </a:ext>
            </a:extLst>
          </p:cNvPr>
          <p:cNvSpPr>
            <a:spLocks noGrp="1"/>
          </p:cNvSpPr>
          <p:nvPr>
            <p:ph type="title"/>
          </p:nvPr>
        </p:nvSpPr>
        <p:spPr/>
        <p:txBody>
          <a:bodyPr>
            <a:normAutofit fontScale="90000"/>
          </a:bodyPr>
          <a:lstStyle/>
          <a:p>
            <a:r>
              <a:rPr lang="en-US"/>
              <a:t>Working around the </a:t>
            </a:r>
            <a:r>
              <a:rPr lang="en-US" u="sng"/>
              <a:t>Slaughter-House Cases</a:t>
            </a:r>
          </a:p>
        </p:txBody>
      </p:sp>
      <p:sp>
        <p:nvSpPr>
          <p:cNvPr id="3" name="Content Placeholder 2">
            <a:extLst>
              <a:ext uri="{FF2B5EF4-FFF2-40B4-BE49-F238E27FC236}">
                <a16:creationId xmlns:a16="http://schemas.microsoft.com/office/drawing/2014/main" id="{BA39D96B-9CF4-B2DA-BB57-B7FAF86505C2}"/>
              </a:ext>
            </a:extLst>
          </p:cNvPr>
          <p:cNvSpPr>
            <a:spLocks noGrp="1"/>
          </p:cNvSpPr>
          <p:nvPr>
            <p:ph idx="1"/>
          </p:nvPr>
        </p:nvSpPr>
        <p:spPr/>
        <p:txBody>
          <a:bodyPr/>
          <a:lstStyle/>
          <a:p>
            <a:r>
              <a:rPr lang="en-US"/>
              <a:t>The Slaughter-House Cases (with </a:t>
            </a:r>
            <a:r>
              <a:rPr lang="en-US" u="sng"/>
              <a:t>Cruikshank </a:t>
            </a:r>
            <a:r>
              <a:rPr lang="en-US"/>
              <a:t>(1876) effectively killed the 14</a:t>
            </a:r>
            <a:r>
              <a:rPr lang="en-US" baseline="30000"/>
              <a:t>th</a:t>
            </a:r>
            <a:r>
              <a:rPr lang="en-US"/>
              <a:t> Amendment  Privileges and Immunities Clause as a tool for protecting rights.</a:t>
            </a:r>
          </a:p>
          <a:p>
            <a:r>
              <a:rPr lang="en-US"/>
              <a:t>In the twentieth century, the Court enlisted the 14</a:t>
            </a:r>
            <a:r>
              <a:rPr lang="en-US" baseline="30000"/>
              <a:t>th</a:t>
            </a:r>
            <a:r>
              <a:rPr lang="en-US"/>
              <a:t> Amendment Due Process Clause to do the work the P&amp;I Clause was probably intended to do: requiring states to respect constitutional rights </a:t>
            </a:r>
          </a:p>
          <a:p>
            <a:r>
              <a:rPr lang="en-US"/>
              <a:t>In a series of decisions, the Supreme Court held that most of the rights in the Bill of Rights are “incorporated against” the states through the Due Process Clause of the 14</a:t>
            </a:r>
            <a:r>
              <a:rPr lang="en-US" baseline="30000"/>
              <a:t>th</a:t>
            </a:r>
            <a:r>
              <a:rPr lang="en-US"/>
              <a:t> amendment  </a:t>
            </a:r>
          </a:p>
        </p:txBody>
      </p:sp>
      <p:sp>
        <p:nvSpPr>
          <p:cNvPr id="4" name="Footer Placeholder 3">
            <a:extLst>
              <a:ext uri="{FF2B5EF4-FFF2-40B4-BE49-F238E27FC236}">
                <a16:creationId xmlns:a16="http://schemas.microsoft.com/office/drawing/2014/main" id="{223FC934-196F-EF61-A84F-3BEF16D59227}"/>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8A0420C3-A182-4D75-5963-E2BA7222859C}"/>
              </a:ext>
            </a:extLst>
          </p:cNvPr>
          <p:cNvSpPr>
            <a:spLocks noGrp="1"/>
          </p:cNvSpPr>
          <p:nvPr>
            <p:ph type="sldNum" sz="quarter" idx="12"/>
          </p:nvPr>
        </p:nvSpPr>
        <p:spPr/>
        <p:txBody>
          <a:bodyPr/>
          <a:lstStyle/>
          <a:p>
            <a:pPr>
              <a:defRPr/>
            </a:pPr>
            <a:fld id="{1DDB6BF2-1031-4A83-8525-54CF51291594}" type="slidenum">
              <a:rPr lang="en-US" smtClean="0"/>
              <a:pPr>
                <a:defRPr/>
              </a:pPr>
              <a:t>10</a:t>
            </a:fld>
            <a:endParaRPr lang="en-US"/>
          </a:p>
        </p:txBody>
      </p:sp>
    </p:spTree>
    <p:extLst>
      <p:ext uri="{BB962C8B-B14F-4D97-AF65-F5344CB8AC3E}">
        <p14:creationId xmlns:p14="http://schemas.microsoft.com/office/powerpoint/2010/main" val="19529308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B2D3A-1DA2-2FB5-A859-4DAA020469CC}"/>
              </a:ext>
            </a:extLst>
          </p:cNvPr>
          <p:cNvSpPr>
            <a:spLocks noGrp="1"/>
          </p:cNvSpPr>
          <p:nvPr>
            <p:ph type="title"/>
          </p:nvPr>
        </p:nvSpPr>
        <p:spPr/>
        <p:txBody>
          <a:bodyPr>
            <a:normAutofit fontScale="90000"/>
          </a:bodyPr>
          <a:lstStyle/>
          <a:p>
            <a:r>
              <a:rPr lang="en-US"/>
              <a:t>Applying the 14th Amendment:</a:t>
            </a:r>
            <a:br>
              <a:rPr lang="en-US"/>
            </a:br>
            <a:r>
              <a:rPr lang="en-US"/>
              <a:t>The Civil Rights Cases (1883)</a:t>
            </a:r>
          </a:p>
        </p:txBody>
      </p:sp>
      <p:sp>
        <p:nvSpPr>
          <p:cNvPr id="3" name="Content Placeholder 2">
            <a:extLst>
              <a:ext uri="{FF2B5EF4-FFF2-40B4-BE49-F238E27FC236}">
                <a16:creationId xmlns:a16="http://schemas.microsoft.com/office/drawing/2014/main" id="{3825DA5D-1F5E-AD73-E3FD-795C029712C9}"/>
              </a:ext>
            </a:extLst>
          </p:cNvPr>
          <p:cNvSpPr>
            <a:spLocks noGrp="1"/>
          </p:cNvSpPr>
          <p:nvPr>
            <p:ph idx="1"/>
          </p:nvPr>
        </p:nvSpPr>
        <p:spPr/>
        <p:txBody>
          <a:bodyPr/>
          <a:lstStyle/>
          <a:p>
            <a:r>
              <a:rPr lang="en-US"/>
              <a:t>In the Civil Rights Act of 1875, Congress required places of public accommodation (inns, theaters, public conveyances, etc.) to serve citizens regardless of race, under penalty of civil and criminal sanctions.</a:t>
            </a:r>
          </a:p>
          <a:p>
            <a:r>
              <a:rPr lang="en-US"/>
              <a:t>The Supreme Court held the Civil Rights Act exceeded Congress’s power under the 13</a:t>
            </a:r>
            <a:r>
              <a:rPr lang="en-US" baseline="30000"/>
              <a:t>th</a:t>
            </a:r>
            <a:r>
              <a:rPr lang="en-US"/>
              <a:t> and 14</a:t>
            </a:r>
            <a:r>
              <a:rPr lang="en-US" baseline="30000"/>
              <a:t>th</a:t>
            </a:r>
            <a:r>
              <a:rPr lang="en-US"/>
              <a:t> Amendments</a:t>
            </a:r>
          </a:p>
          <a:p>
            <a:pPr lvl="1"/>
            <a:r>
              <a:rPr lang="en-US"/>
              <a:t>The Court held that the guarantees of the 14</a:t>
            </a:r>
            <a:r>
              <a:rPr lang="en-US" baseline="30000"/>
              <a:t>th</a:t>
            </a:r>
            <a:r>
              <a:rPr lang="en-US"/>
              <a:t> Amendment applied only to state action, as opposed to action by private parties</a:t>
            </a:r>
          </a:p>
          <a:p>
            <a:pPr lvl="1"/>
            <a:r>
              <a:rPr lang="en-US"/>
              <a:t>In enforcing the 14</a:t>
            </a:r>
            <a:r>
              <a:rPr lang="en-US" baseline="30000"/>
              <a:t>th</a:t>
            </a:r>
            <a:r>
              <a:rPr lang="en-US"/>
              <a:t> Amendment, Congress cannot go beyond what the Amendment prohibits</a:t>
            </a:r>
          </a:p>
        </p:txBody>
      </p:sp>
      <p:sp>
        <p:nvSpPr>
          <p:cNvPr id="4" name="Footer Placeholder 3">
            <a:extLst>
              <a:ext uri="{FF2B5EF4-FFF2-40B4-BE49-F238E27FC236}">
                <a16:creationId xmlns:a16="http://schemas.microsoft.com/office/drawing/2014/main" id="{B2E335DF-FA83-1FB2-BA01-2377174FE2B1}"/>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7BCC6C76-3E72-80E1-FC8D-63025763E007}"/>
              </a:ext>
            </a:extLst>
          </p:cNvPr>
          <p:cNvSpPr>
            <a:spLocks noGrp="1"/>
          </p:cNvSpPr>
          <p:nvPr>
            <p:ph type="sldNum" sz="quarter" idx="12"/>
          </p:nvPr>
        </p:nvSpPr>
        <p:spPr/>
        <p:txBody>
          <a:bodyPr/>
          <a:lstStyle/>
          <a:p>
            <a:pPr>
              <a:defRPr/>
            </a:pPr>
            <a:fld id="{1DDB6BF2-1031-4A83-8525-54CF51291594}" type="slidenum">
              <a:rPr lang="en-US" smtClean="0"/>
              <a:pPr>
                <a:defRPr/>
              </a:pPr>
              <a:t>11</a:t>
            </a:fld>
            <a:endParaRPr lang="en-US"/>
          </a:p>
        </p:txBody>
      </p:sp>
    </p:spTree>
    <p:extLst>
      <p:ext uri="{BB962C8B-B14F-4D97-AF65-F5344CB8AC3E}">
        <p14:creationId xmlns:p14="http://schemas.microsoft.com/office/powerpoint/2010/main" val="22142458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5EAC0-948B-6ED4-CBB7-018BCF3BBD3E}"/>
              </a:ext>
            </a:extLst>
          </p:cNvPr>
          <p:cNvSpPr>
            <a:spLocks noGrp="1"/>
          </p:cNvSpPr>
          <p:nvPr>
            <p:ph type="title"/>
          </p:nvPr>
        </p:nvSpPr>
        <p:spPr/>
        <p:txBody>
          <a:bodyPr/>
          <a:lstStyle/>
          <a:p>
            <a:r>
              <a:rPr lang="en-US"/>
              <a:t>Yick Wo: the challenged ordinance</a:t>
            </a:r>
          </a:p>
        </p:txBody>
      </p:sp>
      <p:sp>
        <p:nvSpPr>
          <p:cNvPr id="3" name="Content Placeholder 2">
            <a:extLst>
              <a:ext uri="{FF2B5EF4-FFF2-40B4-BE49-F238E27FC236}">
                <a16:creationId xmlns:a16="http://schemas.microsoft.com/office/drawing/2014/main" id="{5E244CDF-858D-80D0-4DD8-F0FA39F46C0B}"/>
              </a:ext>
            </a:extLst>
          </p:cNvPr>
          <p:cNvSpPr>
            <a:spLocks noGrp="1"/>
          </p:cNvSpPr>
          <p:nvPr>
            <p:ph idx="1"/>
          </p:nvPr>
        </p:nvSpPr>
        <p:spPr/>
        <p:txBody>
          <a:bodyPr>
            <a:normAutofit fontScale="92500" lnSpcReduction="10000"/>
          </a:bodyPr>
          <a:lstStyle/>
          <a:p>
            <a:pPr marL="34290" indent="0">
              <a:buNone/>
            </a:pPr>
            <a:r>
              <a:rPr lang="en-US"/>
              <a:t>SEC. 1. It shall be unlawful, from and after the passage of this order, for any person or persons to establish, maintain, or carry on a laundry within the corporate limits of the city and county of San Francisco without having first obtained the consent of the board of supervisors, except the same be located in a building constructed either of brick or stone."</a:t>
            </a:r>
          </a:p>
          <a:p>
            <a:pPr marL="34290" indent="0">
              <a:buNone/>
            </a:pPr>
            <a:r>
              <a:rPr lang="en-US"/>
              <a:t>. . . </a:t>
            </a:r>
          </a:p>
          <a:p>
            <a:pPr marL="34290" indent="0">
              <a:buNone/>
            </a:pPr>
            <a:r>
              <a:rPr lang="en-US"/>
              <a:t>SEC. 3. Any person who shall violate any of the provisions of this order shall be deemed guilty of a misdemeanor, and upon conviction thereof shall be punished by a fine of not more than one thousand dollars, or by imprisonment in the county jail not more than six months, or by both such fine and imprisonment.</a:t>
            </a:r>
          </a:p>
        </p:txBody>
      </p:sp>
      <p:sp>
        <p:nvSpPr>
          <p:cNvPr id="4" name="Footer Placeholder 3">
            <a:extLst>
              <a:ext uri="{FF2B5EF4-FFF2-40B4-BE49-F238E27FC236}">
                <a16:creationId xmlns:a16="http://schemas.microsoft.com/office/drawing/2014/main" id="{4A8C65F8-256B-7D0A-DB0C-78939AD16A00}"/>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B1E2BF40-3E04-8B38-4A90-567756E03BE7}"/>
              </a:ext>
            </a:extLst>
          </p:cNvPr>
          <p:cNvSpPr>
            <a:spLocks noGrp="1"/>
          </p:cNvSpPr>
          <p:nvPr>
            <p:ph type="sldNum" sz="quarter" idx="12"/>
          </p:nvPr>
        </p:nvSpPr>
        <p:spPr/>
        <p:txBody>
          <a:bodyPr/>
          <a:lstStyle/>
          <a:p>
            <a:pPr>
              <a:defRPr/>
            </a:pPr>
            <a:fld id="{1DDB6BF2-1031-4A83-8525-54CF51291594}" type="slidenum">
              <a:rPr lang="en-US" smtClean="0"/>
              <a:pPr>
                <a:defRPr/>
              </a:pPr>
              <a:t>12</a:t>
            </a:fld>
            <a:endParaRPr lang="en-US"/>
          </a:p>
        </p:txBody>
      </p:sp>
    </p:spTree>
    <p:extLst>
      <p:ext uri="{BB962C8B-B14F-4D97-AF65-F5344CB8AC3E}">
        <p14:creationId xmlns:p14="http://schemas.microsoft.com/office/powerpoint/2010/main" val="428205434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Representation and Republicanism</a:t>
            </a:r>
          </a:p>
        </p:txBody>
      </p:sp>
      <p:sp>
        <p:nvSpPr>
          <p:cNvPr id="7" name="Subtitle 6"/>
          <p:cNvSpPr>
            <a:spLocks noGrp="1"/>
          </p:cNvSpPr>
          <p:nvPr>
            <p:ph type="subTitle" idx="1"/>
          </p:nvPr>
        </p:nvSpPr>
        <p:spPr/>
        <p:txBody>
          <a:bodyPr/>
          <a:lstStyle/>
          <a:p>
            <a:r>
              <a:rPr lang="en-US"/>
              <a:t>Assignment #39</a:t>
            </a:r>
          </a:p>
          <a:p>
            <a:r>
              <a:rPr lang="en-US"/>
              <a:t>April 21,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392278216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C827908-2CA2-A167-7283-4E6B6FB7F01B}"/>
              </a:ext>
            </a:extLst>
          </p:cNvPr>
          <p:cNvSpPr>
            <a:spLocks noGrp="1"/>
          </p:cNvSpPr>
          <p:nvPr>
            <p:ph type="title"/>
          </p:nvPr>
        </p:nvSpPr>
        <p:spPr>
          <a:xfrm>
            <a:off x="857250" y="1097280"/>
            <a:ext cx="2948940" cy="1737360"/>
          </a:xfrm>
        </p:spPr>
        <p:txBody>
          <a:bodyPr/>
          <a:lstStyle/>
          <a:p>
            <a:r>
              <a:rPr lang="en-US"/>
              <a:t>Electoral Districts in TN</a:t>
            </a:r>
          </a:p>
        </p:txBody>
      </p:sp>
      <p:pic>
        <p:nvPicPr>
          <p:cNvPr id="7" name="Content Placeholder 6" descr="Diagram&#10;&#10;Description automatically generated">
            <a:extLst>
              <a:ext uri="{FF2B5EF4-FFF2-40B4-BE49-F238E27FC236}">
                <a16:creationId xmlns:a16="http://schemas.microsoft.com/office/drawing/2014/main" id="{B1F42222-ECC4-CA03-289E-F323F2ED9BA5}"/>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7046" r="2" b="7115"/>
          <a:stretch/>
        </p:blipFill>
        <p:spPr>
          <a:xfrm>
            <a:off x="4059936" y="1069847"/>
            <a:ext cx="4574286" cy="4800600"/>
          </a:xfrm>
          <a:noFill/>
        </p:spPr>
      </p:pic>
      <p:sp>
        <p:nvSpPr>
          <p:cNvPr id="14" name="Text Placeholder 3">
            <a:extLst>
              <a:ext uri="{FF2B5EF4-FFF2-40B4-BE49-F238E27FC236}">
                <a16:creationId xmlns:a16="http://schemas.microsoft.com/office/drawing/2014/main" id="{7A06B73D-8D61-DB68-842C-3A6D95F422D2}"/>
              </a:ext>
            </a:extLst>
          </p:cNvPr>
          <p:cNvSpPr>
            <a:spLocks noGrp="1"/>
          </p:cNvSpPr>
          <p:nvPr>
            <p:ph type="body" sz="half" idx="2"/>
          </p:nvPr>
        </p:nvSpPr>
        <p:spPr>
          <a:xfrm>
            <a:off x="857250" y="2834640"/>
            <a:ext cx="2948940" cy="2880360"/>
          </a:xfrm>
        </p:spPr>
        <p:txBody>
          <a:bodyPr/>
          <a:lstStyle/>
          <a:p>
            <a:endParaRPr lang="en-US"/>
          </a:p>
        </p:txBody>
      </p:sp>
      <p:sp>
        <p:nvSpPr>
          <p:cNvPr id="4" name="Footer Placeholder 3">
            <a:extLst>
              <a:ext uri="{FF2B5EF4-FFF2-40B4-BE49-F238E27FC236}">
                <a16:creationId xmlns:a16="http://schemas.microsoft.com/office/drawing/2014/main" id="{2F8715CB-49E9-34FC-6892-8B73015955ED}"/>
              </a:ext>
            </a:extLst>
          </p:cNvPr>
          <p:cNvSpPr>
            <a:spLocks noGrp="1"/>
          </p:cNvSpPr>
          <p:nvPr>
            <p:ph type="ftr" sz="quarter" idx="11"/>
          </p:nvPr>
        </p:nvSpPr>
        <p:spPr>
          <a:xfrm>
            <a:off x="3581400" y="6223829"/>
            <a:ext cx="3538331"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214F38F2-F0AC-B830-B424-FD640342BEFA}"/>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14</a:t>
            </a:fld>
            <a:endParaRPr lang="en-US"/>
          </a:p>
        </p:txBody>
      </p:sp>
    </p:spTree>
    <p:extLst>
      <p:ext uri="{BB962C8B-B14F-4D97-AF65-F5344CB8AC3E}">
        <p14:creationId xmlns:p14="http://schemas.microsoft.com/office/powerpoint/2010/main" val="278106691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21378-9CFA-7215-F761-F6CA83E2A334}"/>
              </a:ext>
            </a:extLst>
          </p:cNvPr>
          <p:cNvSpPr>
            <a:spLocks noGrp="1"/>
          </p:cNvSpPr>
          <p:nvPr>
            <p:ph type="title"/>
          </p:nvPr>
        </p:nvSpPr>
        <p:spPr/>
        <p:txBody>
          <a:bodyPr/>
          <a:lstStyle/>
          <a:p>
            <a:r>
              <a:rPr lang="en-US"/>
              <a:t>Political Question Doctrine</a:t>
            </a:r>
          </a:p>
        </p:txBody>
      </p:sp>
      <p:sp>
        <p:nvSpPr>
          <p:cNvPr id="3" name="Content Placeholder 2">
            <a:extLst>
              <a:ext uri="{FF2B5EF4-FFF2-40B4-BE49-F238E27FC236}">
                <a16:creationId xmlns:a16="http://schemas.microsoft.com/office/drawing/2014/main" id="{6714F3FC-7AD5-3969-7F7D-D31611AC2D7C}"/>
              </a:ext>
            </a:extLst>
          </p:cNvPr>
          <p:cNvSpPr>
            <a:spLocks noGrp="1"/>
          </p:cNvSpPr>
          <p:nvPr>
            <p:ph idx="1"/>
          </p:nvPr>
        </p:nvSpPr>
        <p:spPr>
          <a:xfrm>
            <a:off x="857251" y="1143000"/>
            <a:ext cx="7404653" cy="4953000"/>
          </a:xfrm>
        </p:spPr>
        <p:txBody>
          <a:bodyPr>
            <a:normAutofit fontScale="92500"/>
          </a:bodyPr>
          <a:lstStyle/>
          <a:p>
            <a:pPr marL="31750" indent="0">
              <a:spcBef>
                <a:spcPts val="0"/>
              </a:spcBef>
              <a:spcAft>
                <a:spcPts val="600"/>
              </a:spcAft>
              <a:buNone/>
            </a:pPr>
            <a:r>
              <a:rPr lang="en-US">
                <a:effectLst/>
              </a:rPr>
              <a:t>List of scenarios from </a:t>
            </a:r>
            <a:r>
              <a:rPr lang="en-US" u="sng">
                <a:effectLst/>
              </a:rPr>
              <a:t>Baker v. </a:t>
            </a:r>
            <a:r>
              <a:rPr lang="en-US" u="sng" err="1">
                <a:effectLst/>
              </a:rPr>
              <a:t>Carr</a:t>
            </a:r>
            <a:r>
              <a:rPr lang="en-US">
                <a:effectLst/>
              </a:rPr>
              <a:t> (1962):</a:t>
            </a:r>
          </a:p>
          <a:p>
            <a:pPr marL="292100" indent="-260350">
              <a:spcBef>
                <a:spcPts val="0"/>
              </a:spcBef>
              <a:spcAft>
                <a:spcPts val="600"/>
              </a:spcAft>
              <a:buFont typeface="+mj-lt"/>
              <a:buAutoNum type="arabicPeriod"/>
            </a:pPr>
            <a:r>
              <a:rPr lang="en-US">
                <a:effectLst/>
              </a:rPr>
              <a:t>a textually demonstrable constitutional commitment of the issue to a coordinate political department</a:t>
            </a:r>
            <a:r>
              <a:rPr lang="en-US"/>
              <a:t>; </a:t>
            </a:r>
          </a:p>
          <a:p>
            <a:pPr marL="292100" indent="-260350">
              <a:spcBef>
                <a:spcPts val="0"/>
              </a:spcBef>
              <a:spcAft>
                <a:spcPts val="600"/>
              </a:spcAft>
              <a:buFont typeface="+mj-lt"/>
              <a:buAutoNum type="arabicPeriod"/>
            </a:pPr>
            <a:r>
              <a:rPr lang="en-US">
                <a:effectLst/>
              </a:rPr>
              <a:t>or a lack of judicially discoverable and manageable standards for resolving it</a:t>
            </a:r>
            <a:r>
              <a:rPr lang="en-US"/>
              <a:t>; </a:t>
            </a:r>
          </a:p>
          <a:p>
            <a:pPr marL="292100" indent="-260350">
              <a:spcBef>
                <a:spcPts val="0"/>
              </a:spcBef>
              <a:spcAft>
                <a:spcPts val="600"/>
              </a:spcAft>
              <a:buFont typeface="+mj-lt"/>
              <a:buAutoNum type="arabicPeriod"/>
            </a:pPr>
            <a:r>
              <a:rPr lang="en-US"/>
              <a:t>or the impossibility of deciding without an initial policy determination of a kind clearly for nonjudicial discretion; </a:t>
            </a:r>
          </a:p>
          <a:p>
            <a:pPr marL="292100" indent="-260350">
              <a:spcBef>
                <a:spcPts val="0"/>
              </a:spcBef>
              <a:spcAft>
                <a:spcPts val="600"/>
              </a:spcAft>
              <a:buFont typeface="+mj-lt"/>
              <a:buAutoNum type="arabicPeriod"/>
            </a:pPr>
            <a:r>
              <a:rPr lang="en-US"/>
              <a:t>or the impossibility of a court's undertaking independent resolution without expressing lack of the respect due  coordinate branches of government; </a:t>
            </a:r>
          </a:p>
          <a:p>
            <a:pPr marL="292100" indent="-260350">
              <a:spcBef>
                <a:spcPts val="0"/>
              </a:spcBef>
              <a:spcAft>
                <a:spcPts val="600"/>
              </a:spcAft>
              <a:buFont typeface="+mj-lt"/>
              <a:buAutoNum type="arabicPeriod"/>
            </a:pPr>
            <a:r>
              <a:rPr lang="en-US"/>
              <a:t>or an unusual need for unquestioning adherence to a political decision already made; </a:t>
            </a:r>
          </a:p>
          <a:p>
            <a:pPr marL="292100" indent="-260350">
              <a:spcBef>
                <a:spcPts val="0"/>
              </a:spcBef>
              <a:spcAft>
                <a:spcPts val="600"/>
              </a:spcAft>
              <a:buFont typeface="+mj-lt"/>
              <a:buAutoNum type="arabicPeriod"/>
            </a:pPr>
            <a:r>
              <a:rPr lang="en-US"/>
              <a:t>or the potentiality of embarrassment from multifarious pronouncements by various departments on one question.”</a:t>
            </a:r>
          </a:p>
        </p:txBody>
      </p:sp>
      <p:sp>
        <p:nvSpPr>
          <p:cNvPr id="4" name="Footer Placeholder 3">
            <a:extLst>
              <a:ext uri="{FF2B5EF4-FFF2-40B4-BE49-F238E27FC236}">
                <a16:creationId xmlns:a16="http://schemas.microsoft.com/office/drawing/2014/main" id="{F2F20841-B802-9041-283B-64E135F78C4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E2289029-5D6B-EB77-977A-1A26B833CB83}"/>
              </a:ext>
            </a:extLst>
          </p:cNvPr>
          <p:cNvSpPr>
            <a:spLocks noGrp="1"/>
          </p:cNvSpPr>
          <p:nvPr>
            <p:ph type="sldNum" sz="quarter" idx="12"/>
          </p:nvPr>
        </p:nvSpPr>
        <p:spPr/>
        <p:txBody>
          <a:bodyPr/>
          <a:lstStyle/>
          <a:p>
            <a:pPr>
              <a:defRPr/>
            </a:pPr>
            <a:fld id="{1DDB6BF2-1031-4A83-8525-54CF51291594}" type="slidenum">
              <a:rPr lang="en-US" smtClean="0"/>
              <a:pPr>
                <a:defRPr/>
              </a:pPr>
              <a:t>15</a:t>
            </a:fld>
            <a:endParaRPr lang="en-US"/>
          </a:p>
        </p:txBody>
      </p:sp>
    </p:spTree>
    <p:extLst>
      <p:ext uri="{BB962C8B-B14F-4D97-AF65-F5344CB8AC3E}">
        <p14:creationId xmlns:p14="http://schemas.microsoft.com/office/powerpoint/2010/main" val="127475213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F4548-6C92-45AA-288C-EC4EB96756DE}"/>
              </a:ext>
            </a:extLst>
          </p:cNvPr>
          <p:cNvSpPr>
            <a:spLocks noGrp="1"/>
          </p:cNvSpPr>
          <p:nvPr>
            <p:ph type="title"/>
          </p:nvPr>
        </p:nvSpPr>
        <p:spPr/>
        <p:txBody>
          <a:bodyPr/>
          <a:lstStyle/>
          <a:p>
            <a:r>
              <a:rPr lang="en-US"/>
              <a:t>The Original Gerrymander</a:t>
            </a:r>
          </a:p>
        </p:txBody>
      </p:sp>
      <p:pic>
        <p:nvPicPr>
          <p:cNvPr id="8" name="Picture Placeholder 7" descr="Diagram&#10;&#10;Description automatically generated with medium confidence">
            <a:extLst>
              <a:ext uri="{FF2B5EF4-FFF2-40B4-BE49-F238E27FC236}">
                <a16:creationId xmlns:a16="http://schemas.microsoft.com/office/drawing/2014/main" id="{38C18AD7-DBF4-3B50-04D1-70AD1F82671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9" r="89"/>
          <a:stretch>
            <a:fillRect/>
          </a:stretch>
        </p:blipFill>
        <p:spPr/>
      </p:pic>
      <p:sp>
        <p:nvSpPr>
          <p:cNvPr id="4" name="Text Placeholder 3">
            <a:extLst>
              <a:ext uri="{FF2B5EF4-FFF2-40B4-BE49-F238E27FC236}">
                <a16:creationId xmlns:a16="http://schemas.microsoft.com/office/drawing/2014/main" id="{75452199-CCDB-4D66-9B0E-E0531CE75AD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7D8296F7-E525-586F-790D-B6108EB141B6}"/>
              </a:ext>
            </a:extLst>
          </p:cNvPr>
          <p:cNvSpPr>
            <a:spLocks noGrp="1"/>
          </p:cNvSpPr>
          <p:nvPr>
            <p:ph type="ftr" sz="quarter" idx="11"/>
          </p:nvPr>
        </p:nvSpPr>
        <p:spPr/>
        <p:txBody>
          <a:bodyPr/>
          <a:lstStyle/>
          <a:p>
            <a:pPr>
              <a:defRPr/>
            </a:pPr>
            <a:r>
              <a:rPr lang="en-US"/>
              <a:t>Constitutional Law - Mathews</a:t>
            </a:r>
          </a:p>
        </p:txBody>
      </p:sp>
      <p:sp>
        <p:nvSpPr>
          <p:cNvPr id="6" name="Slide Number Placeholder 5">
            <a:extLst>
              <a:ext uri="{FF2B5EF4-FFF2-40B4-BE49-F238E27FC236}">
                <a16:creationId xmlns:a16="http://schemas.microsoft.com/office/drawing/2014/main" id="{7B832479-6E09-B93C-2422-7F2CC410B686}"/>
              </a:ext>
            </a:extLst>
          </p:cNvPr>
          <p:cNvSpPr>
            <a:spLocks noGrp="1"/>
          </p:cNvSpPr>
          <p:nvPr>
            <p:ph type="sldNum" sz="quarter" idx="12"/>
          </p:nvPr>
        </p:nvSpPr>
        <p:spPr/>
        <p:txBody>
          <a:bodyPr/>
          <a:lstStyle/>
          <a:p>
            <a:pPr>
              <a:defRPr/>
            </a:pPr>
            <a:fld id="{8C0D0ADC-D3BF-469C-B942-109A98239260}" type="slidenum">
              <a:rPr lang="en-US" smtClean="0"/>
              <a:pPr>
                <a:defRPr/>
              </a:pPr>
              <a:t>16</a:t>
            </a:fld>
            <a:endParaRPr lang="en-US"/>
          </a:p>
        </p:txBody>
      </p:sp>
    </p:spTree>
    <p:extLst>
      <p:ext uri="{BB962C8B-B14F-4D97-AF65-F5344CB8AC3E}">
        <p14:creationId xmlns:p14="http://schemas.microsoft.com/office/powerpoint/2010/main" val="3526122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CCDD2B-54FC-B5EA-46B7-2165CE3FDC5B}"/>
              </a:ext>
            </a:extLst>
          </p:cNvPr>
          <p:cNvSpPr>
            <a:spLocks noGrp="1"/>
          </p:cNvSpPr>
          <p:nvPr>
            <p:ph type="title"/>
          </p:nvPr>
        </p:nvSpPr>
        <p:spPr/>
        <p:txBody>
          <a:bodyPr>
            <a:normAutofit fontScale="90000"/>
          </a:bodyPr>
          <a:lstStyle/>
          <a:p>
            <a:r>
              <a:rPr lang="en-US"/>
              <a:t>The Constitution and Representation: </a:t>
            </a:r>
            <a:br>
              <a:rPr lang="en-US"/>
            </a:br>
            <a:r>
              <a:rPr lang="en-US"/>
              <a:t>Some Vocabulary</a:t>
            </a:r>
          </a:p>
        </p:txBody>
      </p:sp>
      <p:sp>
        <p:nvSpPr>
          <p:cNvPr id="8" name="Content Placeholder 7">
            <a:extLst>
              <a:ext uri="{FF2B5EF4-FFF2-40B4-BE49-F238E27FC236}">
                <a16:creationId xmlns:a16="http://schemas.microsoft.com/office/drawing/2014/main" id="{993FA6DF-3116-2775-01C1-9452BA2C4E4A}"/>
              </a:ext>
            </a:extLst>
          </p:cNvPr>
          <p:cNvSpPr>
            <a:spLocks noGrp="1"/>
          </p:cNvSpPr>
          <p:nvPr>
            <p:ph idx="1"/>
          </p:nvPr>
        </p:nvSpPr>
        <p:spPr/>
        <p:txBody>
          <a:bodyPr/>
          <a:lstStyle/>
          <a:p>
            <a:r>
              <a:rPr lang="en-US" b="1"/>
              <a:t>Malapportionment</a:t>
            </a:r>
            <a:r>
              <a:rPr lang="en-US"/>
              <a:t>:  The unequal distribution of representatives in legislative bodies</a:t>
            </a:r>
          </a:p>
          <a:p>
            <a:r>
              <a:rPr lang="en-US" b="1"/>
              <a:t>Gerrymander</a:t>
            </a:r>
            <a:r>
              <a:rPr lang="en-US"/>
              <a:t>: the manipulation of voting district lines for improper ends. </a:t>
            </a:r>
          </a:p>
          <a:p>
            <a:pPr lvl="1"/>
            <a:r>
              <a:rPr lang="en-US" u="sng"/>
              <a:t>Partisan gerrymander</a:t>
            </a:r>
            <a:r>
              <a:rPr lang="en-US"/>
              <a:t>: seeks to advantage a particular party.</a:t>
            </a:r>
          </a:p>
          <a:p>
            <a:pPr lvl="1"/>
            <a:r>
              <a:rPr lang="en-US" u="sng"/>
              <a:t>Racial gerrymander</a:t>
            </a:r>
            <a:r>
              <a:rPr lang="en-US"/>
              <a:t>: seeks to advantage a particular race.</a:t>
            </a:r>
          </a:p>
          <a:p>
            <a:pPr lvl="1"/>
            <a:r>
              <a:rPr lang="en-US" u="sng"/>
              <a:t>Incumbency protection gerrymander</a:t>
            </a:r>
            <a:r>
              <a:rPr lang="en-US"/>
              <a:t>: seeks to protect incumbents.</a:t>
            </a:r>
          </a:p>
        </p:txBody>
      </p:sp>
      <p:sp>
        <p:nvSpPr>
          <p:cNvPr id="5" name="Footer Placeholder 4">
            <a:extLst>
              <a:ext uri="{FF2B5EF4-FFF2-40B4-BE49-F238E27FC236}">
                <a16:creationId xmlns:a16="http://schemas.microsoft.com/office/drawing/2014/main" id="{4A7A173A-E4A2-707C-F1D0-8E25C88DEC9D}"/>
              </a:ext>
            </a:extLst>
          </p:cNvPr>
          <p:cNvSpPr>
            <a:spLocks noGrp="1"/>
          </p:cNvSpPr>
          <p:nvPr>
            <p:ph type="ftr" sz="quarter" idx="11"/>
          </p:nvPr>
        </p:nvSpPr>
        <p:spPr/>
        <p:txBody>
          <a:bodyPr/>
          <a:lstStyle/>
          <a:p>
            <a:pPr>
              <a:defRPr/>
            </a:pPr>
            <a:r>
              <a:rPr lang="en-US"/>
              <a:t>Constitutional Law - Mathews</a:t>
            </a:r>
          </a:p>
        </p:txBody>
      </p:sp>
      <p:sp>
        <p:nvSpPr>
          <p:cNvPr id="6" name="Slide Number Placeholder 5">
            <a:extLst>
              <a:ext uri="{FF2B5EF4-FFF2-40B4-BE49-F238E27FC236}">
                <a16:creationId xmlns:a16="http://schemas.microsoft.com/office/drawing/2014/main" id="{B4B2096E-550B-3D5D-063C-0B100D4D37F0}"/>
              </a:ext>
            </a:extLst>
          </p:cNvPr>
          <p:cNvSpPr>
            <a:spLocks noGrp="1"/>
          </p:cNvSpPr>
          <p:nvPr>
            <p:ph type="sldNum" sz="quarter" idx="12"/>
          </p:nvPr>
        </p:nvSpPr>
        <p:spPr/>
        <p:txBody>
          <a:bodyPr/>
          <a:lstStyle/>
          <a:p>
            <a:pPr>
              <a:defRPr/>
            </a:pPr>
            <a:fld id="{8C0D0ADC-D3BF-469C-B942-109A98239260}" type="slidenum">
              <a:rPr lang="en-US" smtClean="0"/>
              <a:pPr>
                <a:defRPr/>
              </a:pPr>
              <a:t>17</a:t>
            </a:fld>
            <a:endParaRPr lang="en-US"/>
          </a:p>
        </p:txBody>
      </p:sp>
    </p:spTree>
    <p:extLst>
      <p:ext uri="{BB962C8B-B14F-4D97-AF65-F5344CB8AC3E}">
        <p14:creationId xmlns:p14="http://schemas.microsoft.com/office/powerpoint/2010/main" val="351078472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38F29-A01B-7C2F-9ECF-CE05DB598AB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993BDF-B081-6C4F-E8A7-EDA777AF71DE}"/>
              </a:ext>
            </a:extLst>
          </p:cNvPr>
          <p:cNvSpPr>
            <a:spLocks noGrp="1"/>
          </p:cNvSpPr>
          <p:nvPr>
            <p:ph type="ctrTitle"/>
          </p:nvPr>
        </p:nvSpPr>
        <p:spPr>
          <a:xfrm>
            <a:off x="832485" y="1371600"/>
            <a:ext cx="7475220" cy="2436856"/>
          </a:xfrm>
        </p:spPr>
        <p:txBody>
          <a:bodyPr>
            <a:normAutofit/>
          </a:bodyPr>
          <a:lstStyle/>
          <a:p>
            <a:r>
              <a:rPr lang="en-US" sz="4800"/>
              <a:t>National citizenship &amp; the 14</a:t>
            </a:r>
            <a:r>
              <a:rPr lang="en-US" sz="4800" baseline="30000"/>
              <a:t>th</a:t>
            </a:r>
            <a:r>
              <a:rPr lang="en-US" sz="4800"/>
              <a:t> amendment</a:t>
            </a:r>
          </a:p>
        </p:txBody>
      </p:sp>
      <p:sp>
        <p:nvSpPr>
          <p:cNvPr id="7" name="Subtitle 6">
            <a:extLst>
              <a:ext uri="{FF2B5EF4-FFF2-40B4-BE49-F238E27FC236}">
                <a16:creationId xmlns:a16="http://schemas.microsoft.com/office/drawing/2014/main" id="{3B0C5FC5-829A-E357-5F13-9AD71CA4C058}"/>
              </a:ext>
            </a:extLst>
          </p:cNvPr>
          <p:cNvSpPr>
            <a:spLocks noGrp="1"/>
          </p:cNvSpPr>
          <p:nvPr>
            <p:ph type="subTitle" idx="1"/>
          </p:nvPr>
        </p:nvSpPr>
        <p:spPr/>
        <p:txBody>
          <a:bodyPr/>
          <a:lstStyle/>
          <a:p>
            <a:endParaRPr lang="en-US"/>
          </a:p>
          <a:p>
            <a:r>
              <a:rPr lang="en-US"/>
              <a:t>April 23, 2026</a:t>
            </a:r>
          </a:p>
        </p:txBody>
      </p:sp>
      <p:sp>
        <p:nvSpPr>
          <p:cNvPr id="5" name="Rectangle 2">
            <a:extLst>
              <a:ext uri="{FF2B5EF4-FFF2-40B4-BE49-F238E27FC236}">
                <a16:creationId xmlns:a16="http://schemas.microsoft.com/office/drawing/2014/main" id="{59853050-3ED5-06B6-D362-901E796F2882}"/>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15807840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B91A-0CD4-F183-A97F-D4E9D062E3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9382F69-2B3A-3B0C-3F6E-696A1085EEB9}"/>
              </a:ext>
            </a:extLst>
          </p:cNvPr>
          <p:cNvSpPr>
            <a:spLocks noGrp="1"/>
          </p:cNvSpPr>
          <p:nvPr>
            <p:ph idx="1"/>
          </p:nvPr>
        </p:nvSpPr>
        <p:spPr/>
        <p:txBody>
          <a:bodyPr/>
          <a:lstStyle/>
          <a:p>
            <a:pPr marL="171450" marR="0" lvl="0" indent="-137160" algn="l" defTabSz="685800" rtl="0" eaLnBrk="1" fontAlgn="auto" latinLnBrk="0" hangingPunct="1">
              <a:lnSpc>
                <a:spcPct val="90000"/>
              </a:lnSpc>
              <a:spcBef>
                <a:spcPts val="1050"/>
              </a:spcBef>
              <a:spcAft>
                <a:spcPts val="0"/>
              </a:spcAft>
              <a:buClr>
                <a:srgbClr val="418AB3"/>
              </a:buClr>
              <a:buSzPct val="80000"/>
              <a:buFont typeface="Corbel" pitchFamily="34" charset="0"/>
              <a:buChar char="•"/>
              <a:tabLst/>
              <a:defRPr/>
            </a:pPr>
            <a:r>
              <a:rPr kumimoji="0" lang="en-US" sz="2400" b="0" i="0" u="none" strike="noStrike" kern="1200" cap="none" spc="0" normalizeH="0" baseline="0" noProof="0">
                <a:ln>
                  <a:noFill/>
                </a:ln>
                <a:solidFill>
                  <a:srgbClr val="418AB3"/>
                </a:solidFill>
                <a:effectLst/>
                <a:uLnTx/>
                <a:uFillTx/>
                <a:latin typeface="Corbel" panose="020B0503020204020204"/>
                <a:ea typeface="+mn-ea"/>
                <a:cs typeface="+mn-cs"/>
                <a:hlinkClick r:id="rId2"/>
              </a:rPr>
              <a:t>https://www.govinfo.gov/content/pkg/USCODE-2024-title8/pdf/USCODE-2024-title8-chap12-subchapIII-partI-sec1401.pdf</a:t>
            </a:r>
            <a:endParaRPr kumimoji="0" lang="en-US" sz="2400" b="0" i="0" u="none" strike="noStrike" kern="1200" cap="none" spc="0" normalizeH="0" baseline="0" noProof="0">
              <a:ln>
                <a:noFill/>
              </a:ln>
              <a:solidFill>
                <a:srgbClr val="418AB3"/>
              </a:solidFill>
              <a:effectLst/>
              <a:uLnTx/>
              <a:uFillTx/>
              <a:latin typeface="Corbel" panose="020B0503020204020204"/>
              <a:ea typeface="+mn-ea"/>
              <a:cs typeface="+mn-cs"/>
              <a:hlinkClick r:id="rId3"/>
            </a:endParaRPr>
          </a:p>
          <a:p>
            <a:r>
              <a:rPr lang="en-US">
                <a:hlinkClick r:id="rId3"/>
              </a:rPr>
              <a:t>https://www.documentcloud.org/documents/25995125-orders-in-birthright-citizenship-case/</a:t>
            </a:r>
            <a:endParaRPr lang="en-US"/>
          </a:p>
          <a:p>
            <a:r>
              <a:rPr lang="en-US">
                <a:hlinkClick r:id="rId4"/>
              </a:rPr>
              <a:t>https://www.oyez.org/cases/2025/25-365</a:t>
            </a:r>
            <a:endParaRPr lang="en-US"/>
          </a:p>
          <a:p>
            <a:endParaRPr lang="en-US"/>
          </a:p>
        </p:txBody>
      </p:sp>
      <p:sp>
        <p:nvSpPr>
          <p:cNvPr id="4" name="Footer Placeholder 3">
            <a:extLst>
              <a:ext uri="{FF2B5EF4-FFF2-40B4-BE49-F238E27FC236}">
                <a16:creationId xmlns:a16="http://schemas.microsoft.com/office/drawing/2014/main" id="{D695167C-552B-A543-7E20-96FB1D220A33}"/>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D00AD34E-A924-305B-B1DF-97ED2298E60C}"/>
              </a:ext>
            </a:extLst>
          </p:cNvPr>
          <p:cNvSpPr>
            <a:spLocks noGrp="1"/>
          </p:cNvSpPr>
          <p:nvPr>
            <p:ph type="sldNum" sz="quarter" idx="12"/>
          </p:nvPr>
        </p:nvSpPr>
        <p:spPr/>
        <p:txBody>
          <a:bodyPr/>
          <a:lstStyle/>
          <a:p>
            <a:pPr>
              <a:defRPr/>
            </a:pPr>
            <a:fld id="{1DDB6BF2-1031-4A83-8525-54CF51291594}" type="slidenum">
              <a:rPr lang="en-US" smtClean="0"/>
              <a:pPr>
                <a:defRPr/>
              </a:pPr>
              <a:t>19</a:t>
            </a:fld>
            <a:endParaRPr lang="en-US"/>
          </a:p>
        </p:txBody>
      </p:sp>
    </p:spTree>
    <p:extLst>
      <p:ext uri="{BB962C8B-B14F-4D97-AF65-F5344CB8AC3E}">
        <p14:creationId xmlns:p14="http://schemas.microsoft.com/office/powerpoint/2010/main" val="1633302892"/>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Tru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POWERPOINTVERSION" val="12.0"/>
  <p:tag name="LUIDIAENABLED" val="False"/>
  <p:tag name="TPSTANDARDS" val=""/>
  <p:tag name="TPFULLVERSION" val="4.2.3.225"/>
</p:tagLst>
</file>

<file path=ppt/theme/theme1.xml><?xml version="1.0" encoding="utf-8"?>
<a:theme xmlns:a="http://schemas.openxmlformats.org/drawingml/2006/main" name="Law White with Blue Logo 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Penn State Law Basic" id="{9D527017-44B0-1F41-80C6-B5E1D86247CA}" vid="{A590910A-F0CF-EF43-A900-964C57B5CC18}"/>
    </a:ext>
  </a:extLst>
</a:theme>
</file>

<file path=ppt/theme/theme2.xml><?xml version="1.0" encoding="utf-8"?>
<a:theme xmlns:a="http://schemas.openxmlformats.org/drawingml/2006/main" name="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3.xml><?xml version="1.0" encoding="utf-8"?>
<a:theme xmlns:a="http://schemas.openxmlformats.org/drawingml/2006/main" name="1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4.xml><?xml version="1.0" encoding="utf-8"?>
<a:theme xmlns:a="http://schemas.openxmlformats.org/drawingml/2006/main" name="2_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5.xml><?xml version="1.0" encoding="utf-8"?>
<a:theme xmlns:a="http://schemas.openxmlformats.org/drawingml/2006/main" name="3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7cf48d45-3ddb-4389-a9c1-c115526eb52e}" enabled="0" method="" siteId="{7cf48d45-3ddb-4389-a9c1-c115526eb52e}" removed="1"/>
</clbl:labelList>
</file>

<file path=docProps/app.xml><?xml version="1.0" encoding="utf-8"?>
<Properties xmlns="http://schemas.openxmlformats.org/officeDocument/2006/extended-properties" xmlns:vt="http://schemas.openxmlformats.org/officeDocument/2006/docPropsVTypes">
  <Template>Penn State Law Basic</Template>
  <Application>Microsoft Office PowerPoint</Application>
  <PresentationFormat>On-screen Show (4:3)</PresentationFormat>
  <Slides>19</Slides>
  <Notes>0</Notes>
  <HiddenSlides>0</HiddenSlides>
  <ScaleCrop>false</ScaleCrop>
  <HeadingPairs>
    <vt:vector size="4" baseType="variant">
      <vt:variant>
        <vt:lpstr>Theme</vt:lpstr>
      </vt:variant>
      <vt:variant>
        <vt:i4>5</vt:i4>
      </vt:variant>
      <vt:variant>
        <vt:lpstr>Slide Titles</vt:lpstr>
      </vt:variant>
      <vt:variant>
        <vt:i4>19</vt:i4>
      </vt:variant>
    </vt:vector>
  </HeadingPairs>
  <TitlesOfParts>
    <vt:vector size="24" baseType="lpstr">
      <vt:lpstr>Law White with Blue Logo Bar</vt:lpstr>
      <vt:lpstr>civpro2019</vt:lpstr>
      <vt:lpstr>1_civpro2019</vt:lpstr>
      <vt:lpstr>2_civpro2019</vt:lpstr>
      <vt:lpstr>3_civpro2019</vt:lpstr>
      <vt:lpstr>The reconstruction amendments</vt:lpstr>
      <vt:lpstr>The Reconstruction Amendments</vt:lpstr>
      <vt:lpstr>States of the Confederacy and  Readmission to the Union</vt:lpstr>
      <vt:lpstr>Presidents Abraham Lincoln (1861-65) and Andrew Johnson (1865-69)</vt:lpstr>
      <vt:lpstr>PowerPoint Presentation</vt:lpstr>
      <vt:lpstr>Applying the 14th Amendment: The Slaughter-House Cases (1873)</vt:lpstr>
      <vt:lpstr>Working around the Slaughter-House Cases</vt:lpstr>
      <vt:lpstr>PowerPoint Presentation</vt:lpstr>
      <vt:lpstr>The reconstruction amendments (con’t)</vt:lpstr>
      <vt:lpstr>Working around the Slaughter-House Cases</vt:lpstr>
      <vt:lpstr>Applying the 14th Amendment: The Civil Rights Cases (1883)</vt:lpstr>
      <vt:lpstr>Yick Wo: the challenged ordinance</vt:lpstr>
      <vt:lpstr>Representation and Republicanism</vt:lpstr>
      <vt:lpstr>Electoral Districts in TN</vt:lpstr>
      <vt:lpstr>Political Question Doctrine</vt:lpstr>
      <vt:lpstr>The Original Gerrymander</vt:lpstr>
      <vt:lpstr>The Constitution and Representation:  Some Vocabulary</vt:lpstr>
      <vt:lpstr>National citizenship &amp; the 14th amendment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Jurisdiction</dc:title>
  <dc:creator>Microsoft Office User</dc:creator>
  <cp:revision>1</cp:revision>
  <cp:lastPrinted>2019-11-20T15:46:30Z</cp:lastPrinted>
  <dcterms:created xsi:type="dcterms:W3CDTF">2017-09-06T12:43:06Z</dcterms:created>
  <dcterms:modified xsi:type="dcterms:W3CDTF">2026-04-23T18:24:25Z</dcterms:modified>
</cp:coreProperties>
</file>