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510" r:id="rId1"/>
    <p:sldMasterId id="2147484637" r:id="rId2"/>
    <p:sldMasterId id="2147484647" r:id="rId3"/>
    <p:sldMasterId id="2147484660" r:id="rId4"/>
    <p:sldMasterId id="2147484670" r:id="rId5"/>
  </p:sldMasterIdLst>
  <p:notesMasterIdLst>
    <p:notesMasterId r:id="rId16"/>
  </p:notesMasterIdLst>
  <p:handoutMasterIdLst>
    <p:handoutMasterId r:id="rId17"/>
  </p:handoutMasterIdLst>
  <p:sldIdLst>
    <p:sldId id="286" r:id="rId6"/>
    <p:sldId id="295" r:id="rId7"/>
    <p:sldId id="294" r:id="rId8"/>
    <p:sldId id="284" r:id="rId9"/>
    <p:sldId id="291" r:id="rId10"/>
    <p:sldId id="293" r:id="rId11"/>
    <p:sldId id="290" r:id="rId12"/>
    <p:sldId id="289" r:id="rId13"/>
    <p:sldId id="292" r:id="rId14"/>
    <p:sldId id="288" r:id="rId15"/>
  </p:sldIdLst>
  <p:sldSz cx="9144000" cy="6858000" type="screen4x3"/>
  <p:notesSz cx="9144000" cy="6858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48" autoAdjust="0"/>
    <p:restoredTop sz="94658" autoAdjust="0"/>
  </p:normalViewPr>
  <p:slideViewPr>
    <p:cSldViewPr>
      <p:cViewPr varScale="1">
        <p:scale>
          <a:sx n="59" d="100"/>
          <a:sy n="59" d="100"/>
        </p:scale>
        <p:origin x="4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ews, Jud" userId="f123dd73-fb39-4fc8-82ca-796d6517cfd1" providerId="ADAL" clId="{94D6BE4A-BA25-55A7-B90A-DA61A72FBDE3}"/>
    <pc:docChg chg="undo custSel addSld delSld modSld">
      <pc:chgData name="Mathews, Jud" userId="f123dd73-fb39-4fc8-82ca-796d6517cfd1" providerId="ADAL" clId="{94D6BE4A-BA25-55A7-B90A-DA61A72FBDE3}" dt="2026-01-13T19:17:15.878" v="335" actId="20577"/>
      <pc:docMkLst>
        <pc:docMk/>
      </pc:docMkLst>
      <pc:sldChg chg="del">
        <pc:chgData name="Mathews, Jud" userId="f123dd73-fb39-4fc8-82ca-796d6517cfd1" providerId="ADAL" clId="{94D6BE4A-BA25-55A7-B90A-DA61A72FBDE3}" dt="2026-01-13T18:32:27.312" v="10" actId="2696"/>
        <pc:sldMkLst>
          <pc:docMk/>
          <pc:sldMk cId="1193142174" sldId="278"/>
        </pc:sldMkLst>
      </pc:sldChg>
      <pc:sldChg chg="del">
        <pc:chgData name="Mathews, Jud" userId="f123dd73-fb39-4fc8-82ca-796d6517cfd1" providerId="ADAL" clId="{94D6BE4A-BA25-55A7-B90A-DA61A72FBDE3}" dt="2026-01-13T18:15:58.067" v="0" actId="2696"/>
        <pc:sldMkLst>
          <pc:docMk/>
          <pc:sldMk cId="1092062187" sldId="282"/>
        </pc:sldMkLst>
      </pc:sldChg>
      <pc:sldChg chg="del">
        <pc:chgData name="Mathews, Jud" userId="f123dd73-fb39-4fc8-82ca-796d6517cfd1" providerId="ADAL" clId="{94D6BE4A-BA25-55A7-B90A-DA61A72FBDE3}" dt="2026-01-13T18:15:58.067" v="0" actId="2696"/>
        <pc:sldMkLst>
          <pc:docMk/>
          <pc:sldMk cId="32177015" sldId="283"/>
        </pc:sldMkLst>
      </pc:sldChg>
      <pc:sldChg chg="del">
        <pc:chgData name="Mathews, Jud" userId="f123dd73-fb39-4fc8-82ca-796d6517cfd1" providerId="ADAL" clId="{94D6BE4A-BA25-55A7-B90A-DA61A72FBDE3}" dt="2026-01-13T18:15:58.067" v="0" actId="2696"/>
        <pc:sldMkLst>
          <pc:docMk/>
          <pc:sldMk cId="2402172754" sldId="285"/>
        </pc:sldMkLst>
      </pc:sldChg>
      <pc:sldChg chg="modSp mod">
        <pc:chgData name="Mathews, Jud" userId="f123dd73-fb39-4fc8-82ca-796d6517cfd1" providerId="ADAL" clId="{94D6BE4A-BA25-55A7-B90A-DA61A72FBDE3}" dt="2026-01-13T18:16:15.232" v="9" actId="20577"/>
        <pc:sldMkLst>
          <pc:docMk/>
          <pc:sldMk cId="853499666" sldId="286"/>
        </pc:sldMkLst>
        <pc:spChg chg="mod">
          <ac:chgData name="Mathews, Jud" userId="f123dd73-fb39-4fc8-82ca-796d6517cfd1" providerId="ADAL" clId="{94D6BE4A-BA25-55A7-B90A-DA61A72FBDE3}" dt="2026-01-13T18:16:03.158" v="2" actId="1076"/>
          <ac:spMkLst>
            <pc:docMk/>
            <pc:sldMk cId="853499666" sldId="286"/>
            <ac:spMk id="5" creationId="{25956A2A-B6D1-AA44-8CF3-36DC741B7D60}"/>
          </ac:spMkLst>
        </pc:spChg>
        <pc:spChg chg="mod">
          <ac:chgData name="Mathews, Jud" userId="f123dd73-fb39-4fc8-82ca-796d6517cfd1" providerId="ADAL" clId="{94D6BE4A-BA25-55A7-B90A-DA61A72FBDE3}" dt="2026-01-13T18:16:06.973" v="4" actId="6549"/>
          <ac:spMkLst>
            <pc:docMk/>
            <pc:sldMk cId="853499666" sldId="286"/>
            <ac:spMk id="6" creationId="{00000000-0000-0000-0000-000000000000}"/>
          </ac:spMkLst>
        </pc:spChg>
        <pc:spChg chg="mod">
          <ac:chgData name="Mathews, Jud" userId="f123dd73-fb39-4fc8-82ca-796d6517cfd1" providerId="ADAL" clId="{94D6BE4A-BA25-55A7-B90A-DA61A72FBDE3}" dt="2026-01-13T18:16:15.232" v="9" actId="20577"/>
          <ac:spMkLst>
            <pc:docMk/>
            <pc:sldMk cId="853499666" sldId="286"/>
            <ac:spMk id="7" creationId="{00000000-0000-0000-0000-000000000000}"/>
          </ac:spMkLst>
        </pc:spChg>
      </pc:sldChg>
      <pc:sldChg chg="modSp new mod">
        <pc:chgData name="Mathews, Jud" userId="f123dd73-fb39-4fc8-82ca-796d6517cfd1" providerId="ADAL" clId="{94D6BE4A-BA25-55A7-B90A-DA61A72FBDE3}" dt="2026-01-13T19:17:15.878" v="335" actId="20577"/>
        <pc:sldMkLst>
          <pc:docMk/>
          <pc:sldMk cId="2853396122" sldId="295"/>
        </pc:sldMkLst>
        <pc:spChg chg="mod">
          <ac:chgData name="Mathews, Jud" userId="f123dd73-fb39-4fc8-82ca-796d6517cfd1" providerId="ADAL" clId="{94D6BE4A-BA25-55A7-B90A-DA61A72FBDE3}" dt="2026-01-13T19:16:19.572" v="46" actId="20577"/>
          <ac:spMkLst>
            <pc:docMk/>
            <pc:sldMk cId="2853396122" sldId="295"/>
            <ac:spMk id="2" creationId="{15BBDF7E-1AEE-A2FE-2C2F-3C5A782C7DF7}"/>
          </ac:spMkLst>
        </pc:spChg>
        <pc:spChg chg="mod">
          <ac:chgData name="Mathews, Jud" userId="f123dd73-fb39-4fc8-82ca-796d6517cfd1" providerId="ADAL" clId="{94D6BE4A-BA25-55A7-B90A-DA61A72FBDE3}" dt="2026-01-13T19:17:15.878" v="335" actId="20577"/>
          <ac:spMkLst>
            <pc:docMk/>
            <pc:sldMk cId="2853396122" sldId="295"/>
            <ac:spMk id="3" creationId="{EDD8C60A-2C90-964F-043E-63CAED9667D7}"/>
          </ac:spMkLst>
        </pc:spChg>
      </pc:sldChg>
    </pc:docChg>
  </pc:docChgLst>
  <pc:docChgLst>
    <pc:chgData name="Mathews, Jud" userId="f123dd73-fb39-4fc8-82ca-796d6517cfd1" providerId="ADAL" clId="{8ED6FA1A-2005-4985-A6F3-731763D01ECA}"/>
    <pc:docChg chg="modShowInfo">
      <pc:chgData name="Mathews, Jud" userId="f123dd73-fb39-4fc8-82ca-796d6517cfd1" providerId="ADAL" clId="{8ED6FA1A-2005-4985-A6F3-731763D01ECA}" dt="2026-01-13T19:26:30.130" v="2" actId="2744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39E08-1A23-A742-93BD-9A5E13031B4C}" type="datetimeFigureOut">
              <a:rPr lang="en-US" smtClean="0"/>
              <a:pPr/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12526-1E60-0F4C-8F94-482BC11C4A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96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42A0F74-9EA0-4BD8-B504-CA85B6BED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466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8001000" cy="860425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7358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:\Misc\PPT Presentations\PPT Presentations\artwork\katz sky3_CMY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466883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953000" y="1066800"/>
            <a:ext cx="3581400" cy="2057400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953000" y="3276600"/>
            <a:ext cx="3581400" cy="12192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4077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01000" cy="990600"/>
          </a:xfrm>
        </p:spPr>
        <p:txBody>
          <a:bodyPr/>
          <a:lstStyle>
            <a:lvl1pPr algn="ctr">
              <a:defRPr sz="38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001000" cy="3962400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2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6BF2-1031-4A83-8525-54CF51291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7423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2100D-6B87-45A5-A4E9-8AF8DA5436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3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931399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AC63-8C63-4C30-9361-FBB07310F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242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19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3048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292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EA36B-198F-40DD-8E59-6F6232794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3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40361"/>
          </a:xfrm>
          <a:prstGeom prst="rect">
            <a:avLst/>
          </a:prstGeom>
        </p:spPr>
        <p:txBody>
          <a:bodyPr vert="eaVer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4036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F24DA-8BF3-439D-96A7-90A8C6AD1B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0488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90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CF35E-1119-4E4E-80B7-019A2F32D6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2922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Constitutional Law - Mathews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5FD90-BFE7-4A81-8099-01149F0BBE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18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8001000" cy="860425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55436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:\Misc\PPT Presentations\PPT Presentations\artwork\katz sky3_CMY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466883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953000" y="1066800"/>
            <a:ext cx="3581400" cy="2057400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953000" y="3276600"/>
            <a:ext cx="3581400" cy="12192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7427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01000" cy="990600"/>
          </a:xfrm>
        </p:spPr>
        <p:txBody>
          <a:bodyPr/>
          <a:lstStyle>
            <a:lvl1pPr algn="ctr">
              <a:defRPr sz="38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001000" cy="3962400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2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0892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2100D-6B87-45A5-A4E9-8AF8DA5436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23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931399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AC63-8C63-4C30-9361-FBB07310F2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0510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827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224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827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224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56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40361"/>
          </a:xfrm>
          <a:prstGeom prst="rect">
            <a:avLst/>
          </a:prstGeom>
        </p:spPr>
        <p:txBody>
          <a:bodyPr vert="eaVer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4036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F24DA-8BF3-439D-96A7-90A8C6AD1B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3713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90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CF35E-1119-4E4E-80B7-019A2F32D6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1453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786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80857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143000"/>
            <a:ext cx="7404653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45720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3589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2100D-6B87-45A5-A4E9-8AF8DA5436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26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F0AC63-8C63-4C30-9361-FBB07310F2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879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14AF3-D1EA-4F13-BC28-4D5790A420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75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8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601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1097280"/>
            <a:ext cx="3909060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135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1069847"/>
            <a:ext cx="4574286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763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1" y="1143000"/>
            <a:ext cx="7404653" cy="403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9469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71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953000" y="1066800"/>
            <a:ext cx="3581400" cy="2057400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953000" y="3276600"/>
            <a:ext cx="3581400" cy="12192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3541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8001000" cy="860425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8295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:\Misc\PPT Presentations\PPT Presentations\artwork\katz sky3_CMY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466883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953000" y="1066800"/>
            <a:ext cx="3581400" cy="2057400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953000" y="3276600"/>
            <a:ext cx="3581400" cy="12192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2427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01000" cy="990600"/>
          </a:xfrm>
        </p:spPr>
        <p:txBody>
          <a:bodyPr/>
          <a:lstStyle>
            <a:lvl1pPr algn="ctr">
              <a:defRPr sz="38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001000" cy="3962400"/>
          </a:xfrm>
        </p:spPr>
        <p:txBody>
          <a:bodyPr/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2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77617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2100D-6B87-45A5-A4E9-8AF8DA5436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931399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029200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AC63-8C63-4C30-9361-FBB07310F2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9994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827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224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827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224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48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40361"/>
          </a:xfrm>
          <a:prstGeom prst="rect">
            <a:avLst/>
          </a:prstGeom>
        </p:spPr>
        <p:txBody>
          <a:bodyPr vert="eaVer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4036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F24DA-8BF3-439D-96A7-90A8C6AD1B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8288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ta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90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CF35E-1119-4E4E-80B7-019A2F32D6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9090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071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6828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143000"/>
            <a:ext cx="7404653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45720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981785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2100D-6B87-45A5-A4E9-8AF8DA5436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68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F0AC63-8C63-4C30-9361-FBB07310F2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294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14AF3-D1EA-4F13-BC28-4D5790A420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113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688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6956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1097280"/>
            <a:ext cx="3909060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20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1069847"/>
            <a:ext cx="4574286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4032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88620"/>
            <a:ext cx="7406640" cy="7543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1" y="1143000"/>
            <a:ext cx="7404653" cy="403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978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223829"/>
            <a:ext cx="353833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675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953000" y="1066800"/>
            <a:ext cx="3581400" cy="2057400"/>
          </a:xfrm>
        </p:spPr>
        <p:txBody>
          <a:bodyPr>
            <a:noAutofit/>
          </a:bodyPr>
          <a:lstStyle>
            <a:lvl1pPr>
              <a:defRPr sz="3800" b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953000" y="3276600"/>
            <a:ext cx="3581400" cy="1219200"/>
          </a:xfrm>
        </p:spPr>
        <p:txBody>
          <a:bodyPr/>
          <a:lstStyle>
            <a:lvl1pPr marL="0" indent="0" algn="ctr">
              <a:buNone/>
              <a:defRPr>
                <a:solidFill>
                  <a:srgbClr val="3D6AA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7876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gi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gif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245225"/>
            <a:ext cx="39624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45225"/>
            <a:ext cx="9906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23" r:id="rId3"/>
    <p:sldLayoutId id="2147484624" r:id="rId4"/>
    <p:sldLayoutId id="2147484625" r:id="rId5"/>
    <p:sldLayoutId id="2147484630" r:id="rId6"/>
    <p:sldLayoutId id="2147484631" r:id="rId7"/>
    <p:sldLayoutId id="2147484632" r:id="rId8"/>
    <p:sldLayoutId id="2147484636" r:id="rId9"/>
  </p:sldLayoutIdLst>
  <p:transition>
    <p:fade/>
  </p:transition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254061"/>
          </a:solidFill>
          <a:latin typeface="Georg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25406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rgbClr val="376092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25406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376092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rgbClr val="25406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245225"/>
            <a:ext cx="39624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45225"/>
            <a:ext cx="9906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214736-990E-9549-81C3-33C4AE3C13B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9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  <p:sldLayoutId id="2147484643" r:id="rId6"/>
    <p:sldLayoutId id="2147484644" r:id="rId7"/>
    <p:sldLayoutId id="2147484645" r:id="rId8"/>
    <p:sldLayoutId id="2147484646" r:id="rId9"/>
  </p:sldLayoutIdLst>
  <p:transition>
    <p:fade/>
  </p:transition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254061"/>
          </a:solidFill>
          <a:latin typeface="Georg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25406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rgbClr val="376092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25406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376092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rgbClr val="25406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236220"/>
            <a:ext cx="7406640" cy="75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9906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1782" y="6241084"/>
            <a:ext cx="653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5E869-DE54-3843-95DD-68182B13E1F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C3EDAA-96CB-7843-8CE7-212FABF62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05200" y="6248400"/>
            <a:ext cx="4745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E6EA8A-C17F-7E43-BEFE-6174F931B0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2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8" r:id="rId1"/>
    <p:sldLayoutId id="2147484649" r:id="rId2"/>
    <p:sldLayoutId id="2147484650" r:id="rId3"/>
    <p:sldLayoutId id="2147484651" r:id="rId4"/>
    <p:sldLayoutId id="2147484652" r:id="rId5"/>
    <p:sldLayoutId id="2147484653" r:id="rId6"/>
    <p:sldLayoutId id="2147484654" r:id="rId7"/>
    <p:sldLayoutId id="2147484655" r:id="rId8"/>
    <p:sldLayoutId id="2147484656" r:id="rId9"/>
    <p:sldLayoutId id="2147484657" r:id="rId10"/>
    <p:sldLayoutId id="2147484658" r:id="rId11"/>
    <p:sldLayoutId id="2147484659" r:id="rId12"/>
  </p:sldLayoutIdLst>
  <p:transition>
    <p:fade/>
  </p:transition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245225"/>
            <a:ext cx="39624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45225"/>
            <a:ext cx="990600" cy="5873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2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C1F58-3A9F-214B-B98B-910BF86167F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3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1" r:id="rId1"/>
    <p:sldLayoutId id="2147484662" r:id="rId2"/>
    <p:sldLayoutId id="2147484663" r:id="rId3"/>
    <p:sldLayoutId id="2147484664" r:id="rId4"/>
    <p:sldLayoutId id="2147484665" r:id="rId5"/>
    <p:sldLayoutId id="2147484666" r:id="rId6"/>
    <p:sldLayoutId id="2147484667" r:id="rId7"/>
    <p:sldLayoutId id="2147484668" r:id="rId8"/>
    <p:sldLayoutId id="2147484669" r:id="rId9"/>
  </p:sldLayoutIdLst>
  <p:transition>
    <p:fade/>
  </p:transition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254061"/>
          </a:solidFill>
          <a:latin typeface="Georg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25406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25406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rgbClr val="376092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25406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376092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rgbClr val="25406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236220"/>
            <a:ext cx="7406640" cy="75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9906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1782" y="6241084"/>
            <a:ext cx="653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C0D0ADC-D3BF-469C-B942-109A982392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5E869-DE54-3843-95DD-68182B13E1F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C3EDAA-96CB-7843-8CE7-212FABF62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05200" y="6248400"/>
            <a:ext cx="4745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Constitutional Law - Mathews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E6EA8A-C17F-7E43-BEFE-6174F931B0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62351"/>
            <a:ext cx="3352800" cy="9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4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  <p:sldLayoutId id="2147484682" r:id="rId12"/>
  </p:sldLayoutIdLst>
  <p:transition>
    <p:fade/>
  </p:transition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32485" y="1371600"/>
            <a:ext cx="7475220" cy="2436856"/>
          </a:xfrm>
        </p:spPr>
        <p:txBody>
          <a:bodyPr>
            <a:normAutofit/>
          </a:bodyPr>
          <a:lstStyle/>
          <a:p>
            <a:r>
              <a:rPr lang="en-US" sz="4800" dirty="0"/>
              <a:t>INTRODUCTION</a:t>
            </a:r>
            <a:br>
              <a:rPr lang="en-US" sz="4800" dirty="0"/>
            </a:br>
            <a:r>
              <a:rPr lang="en-US" sz="4800" dirty="0"/>
              <a:t>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13, 2026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5956A2A-B6D1-AA44-8CF3-36DC741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24200"/>
            <a:ext cx="601980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dirty="0"/>
              <a:t>Constitutional Law I</a:t>
            </a:r>
          </a:p>
        </p:txBody>
      </p:sp>
    </p:spTree>
    <p:extLst>
      <p:ext uri="{BB962C8B-B14F-4D97-AF65-F5344CB8AC3E}">
        <p14:creationId xmlns:p14="http://schemas.microsoft.com/office/powerpoint/2010/main" val="85349966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DF7E-1AEE-A2FE-2C2F-3C5A782C7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your card, please write: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8C60A-2C90-964F-043E-63CAED966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1490" indent="-457200">
              <a:buFont typeface="+mj-lt"/>
              <a:buAutoNum type="arabicPeriod"/>
            </a:pPr>
            <a:r>
              <a:rPr lang="en-US" dirty="0"/>
              <a:t>Your name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Your degree program (JD, LLM)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Your hometown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Where you went to college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What you studied in college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What you did after college, if anything</a:t>
            </a:r>
          </a:p>
          <a:p>
            <a:pPr marL="491490" indent="-457200">
              <a:buFont typeface="+mj-lt"/>
              <a:buAutoNum type="arabicPeriod"/>
            </a:pPr>
            <a:r>
              <a:rPr lang="en-US" dirty="0"/>
              <a:t>Anything </a:t>
            </a:r>
            <a:r>
              <a:rPr lang="en-US"/>
              <a:t>you’d like me to know about you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7FDDD-4577-14AD-677C-FD551785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A2FF0-55F2-B305-D9E3-E89B50BF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9612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C229F-AD4E-3F98-6D05-6D03CA9B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DECIDES WHAT THE CONSTITUTION MEANS? SOME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A8F24-0274-C352-A455-9F5AAD96F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INTERPOSITION: Idea that states, acting together, can “interpose” themselves between the federal government and the people, to prevent the federal government from enforcing unconstitutional laws.</a:t>
            </a:r>
          </a:p>
          <a:p>
            <a:r>
              <a:rPr lang="en-US" dirty="0"/>
              <a:t>NULLIFICATION: Idea that states may declare laws they deem unconstitutional null and void within </a:t>
            </a:r>
            <a:r>
              <a:rPr lang="en-US"/>
              <a:t>their borders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44BE2-5DE6-DDDA-758C-7894C030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59E70-2B74-876F-5769-02C848FE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3312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E586-65B5-26EC-7284-3A430629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CF3F-8B87-74F0-4971-E20633ED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9519D0-9850-105D-CDFC-225C7E04B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 descr="Oath Keepers Leader Urged Trump to Invoke the Insurrection Act - The New  York Times">
            <a:extLst>
              <a:ext uri="{FF2B5EF4-FFF2-40B4-BE49-F238E27FC236}">
                <a16:creationId xmlns:a16="http://schemas.microsoft.com/office/drawing/2014/main" id="{7E1F6CC1-7E6F-5ED6-128D-5A1A02B643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33" y="1143000"/>
            <a:ext cx="717973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0ABAC0-FC3A-44B8-A9FE-B11D659DF7F6}"/>
              </a:ext>
            </a:extLst>
          </p:cNvPr>
          <p:cNvSpPr txBox="1"/>
          <p:nvPr/>
        </p:nvSpPr>
        <p:spPr>
          <a:xfrm>
            <a:off x="5671514" y="5425715"/>
            <a:ext cx="2592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Photo credit: Jim Urquhart/Reuters </a:t>
            </a:r>
          </a:p>
        </p:txBody>
      </p:sp>
    </p:spTree>
    <p:extLst>
      <p:ext uri="{BB962C8B-B14F-4D97-AF65-F5344CB8AC3E}">
        <p14:creationId xmlns:p14="http://schemas.microsoft.com/office/powerpoint/2010/main" val="162834464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16FF-29B5-B0DA-16F5-04039EF5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DECIDES WHAT THE CONSTITUTION MEANS? SOME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5D2F8-E1A3-C81C-5FD8-F20C6044B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" indent="0">
              <a:buNone/>
            </a:pPr>
            <a:r>
              <a:rPr lang="en-US" dirty="0"/>
              <a:t>POPULAR CONSTITUTIONISM: “The People” decide what the Constitution means. (How, exactly?)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51637-9351-3B74-7DBE-E4C3BD9A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F9E76-92F1-31FF-558B-B68F436F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1122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EDC4-FDBA-B9F4-4311-CBBC8ACA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6D5B6-3566-0F31-2FC4-1D45BC211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" indent="0">
              <a:buNone/>
            </a:pPr>
            <a:r>
              <a:rPr lang="en-US" dirty="0"/>
              <a:t>https://</a:t>
            </a:r>
            <a:r>
              <a:rPr lang="en-US" dirty="0" err="1"/>
              <a:t>web.archive.org</a:t>
            </a:r>
            <a:r>
              <a:rPr lang="en-US" dirty="0"/>
              <a:t>/web/20100104003127/http://</a:t>
            </a:r>
            <a:r>
              <a:rPr lang="en-US" dirty="0" err="1"/>
              <a:t>oathkeepers.org</a:t>
            </a:r>
            <a:r>
              <a:rPr lang="en-US" dirty="0"/>
              <a:t>/oath/about/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9EB63-0E20-4197-4F7D-B0E3DDF64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6D2EF-A801-5A82-0CF5-3B2A541F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7768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16FF-29B5-B0DA-16F5-04039EF5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DECIDES WHAT THE CONSTITUTION MEANS? SOME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5D2F8-E1A3-C81C-5FD8-F20C6044B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" indent="0">
              <a:buNone/>
            </a:pPr>
            <a:r>
              <a:rPr lang="en-US" dirty="0"/>
              <a:t>JUDICIAL SUPREMACY: Courts’ interpretation of the Constitution are supreme over other institutions’. There are stronger and weaker versions of this idea.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51637-9351-3B74-7DBE-E4C3BD9A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F9E76-92F1-31FF-558B-B68F436F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0956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16FF-29B5-B0DA-16F5-04039EF5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DECIDES WHAT THE CONSTITUTION MEANS? SOME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5D2F8-E1A3-C81C-5FD8-F20C6044B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" indent="0">
              <a:buNone/>
            </a:pPr>
            <a:r>
              <a:rPr lang="en-US" dirty="0"/>
              <a:t>DEPARTMENTALISM: each branch of government must interpret the Constitution for itself, in the course of carrying out its duties. No branch’s interpretation is necessarily supreme over the others.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51637-9351-3B74-7DBE-E4C3BD9A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F9E76-92F1-31FF-558B-B68F436F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79254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F984-06DF-8BF9-9186-82F92624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8620"/>
            <a:ext cx="8382000" cy="754380"/>
          </a:xfrm>
        </p:spPr>
        <p:txBody>
          <a:bodyPr>
            <a:normAutofit fontScale="90000"/>
          </a:bodyPr>
          <a:lstStyle/>
          <a:p>
            <a:r>
              <a:rPr lang="en-US" dirty="0"/>
              <a:t>YOUNGSTOWN SHEET AND TUBE  CO. v. SAWYER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2DACBF0-817E-E359-DCC1-BC56F6E25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88123"/>
              </p:ext>
            </p:extLst>
          </p:nvPr>
        </p:nvGraphicFramePr>
        <p:xfrm>
          <a:off x="869950" y="1600200"/>
          <a:ext cx="7404100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1025">
                  <a:extLst>
                    <a:ext uri="{9D8B030D-6E8A-4147-A177-3AD203B41FA5}">
                      <a16:colId xmlns:a16="http://schemas.microsoft.com/office/drawing/2014/main" val="3436932817"/>
                    </a:ext>
                  </a:extLst>
                </a:gridCol>
                <a:gridCol w="1851025">
                  <a:extLst>
                    <a:ext uri="{9D8B030D-6E8A-4147-A177-3AD203B41FA5}">
                      <a16:colId xmlns:a16="http://schemas.microsoft.com/office/drawing/2014/main" val="2608742660"/>
                    </a:ext>
                  </a:extLst>
                </a:gridCol>
                <a:gridCol w="1851025">
                  <a:extLst>
                    <a:ext uri="{9D8B030D-6E8A-4147-A177-3AD203B41FA5}">
                      <a16:colId xmlns:a16="http://schemas.microsoft.com/office/drawing/2014/main" val="3759585778"/>
                    </a:ext>
                  </a:extLst>
                </a:gridCol>
                <a:gridCol w="1851025">
                  <a:extLst>
                    <a:ext uri="{9D8B030D-6E8A-4147-A177-3AD203B41FA5}">
                      <a16:colId xmlns:a16="http://schemas.microsoft.com/office/drawing/2014/main" val="4175584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Hugo Black</a:t>
                      </a:r>
                    </a:p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(Opinion of the Court)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Robert Jackson (concurrence)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46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Felix Frankfurter (concurrence)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Tom C. Clark (concurrence)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3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William O. Douglas (concurrence)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Fred M. Vinson (dissent)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3245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B6DE2-AE8C-2B86-C1B4-F3D4B8911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B7B873-E5A6-0EFE-D9EE-DF992DF97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2538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16FF-29B5-B0DA-16F5-04039EF5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CONSTITUTIONAL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5D2F8-E1A3-C81C-5FD8-F20C6044B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Textual</a:t>
            </a:r>
          </a:p>
          <a:p>
            <a:r>
              <a:rPr lang="en-US" dirty="0"/>
              <a:t>Historical</a:t>
            </a:r>
          </a:p>
          <a:p>
            <a:r>
              <a:rPr lang="en-US" dirty="0"/>
              <a:t>Structural</a:t>
            </a:r>
          </a:p>
          <a:p>
            <a:r>
              <a:rPr lang="en-US" dirty="0"/>
              <a:t>Precedential</a:t>
            </a:r>
          </a:p>
          <a:p>
            <a:r>
              <a:rPr lang="en-US" dirty="0"/>
              <a:t>Consequentialist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51637-9351-3B74-7DBE-E4C3BD9A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Constitutional Law - Mathews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F9E76-92F1-31FF-558B-B68F436F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DB6BF2-1031-4A83-8525-54CF5129159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2615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Tru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2.0"/>
  <p:tag name="LUIDIAENABLED" val="False"/>
  <p:tag name="TPSTANDARDS" val=""/>
  <p:tag name="TPFULLVERSION" val="4.2.3.225"/>
</p:tagLst>
</file>

<file path=ppt/theme/theme1.xml><?xml version="1.0" encoding="utf-8"?>
<a:theme xmlns:a="http://schemas.openxmlformats.org/drawingml/2006/main" name="Law White with Blue Logo B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algn="ctr">
          <a:defRPr sz="4800" dirty="0">
            <a:solidFill>
              <a:schemeClr val="bg1"/>
            </a:solidFill>
            <a:latin typeface="Garamond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enn State Law Basic" id="{9D527017-44B0-1F41-80C6-B5E1D86247CA}" vid="{A590910A-F0CF-EF43-A900-964C57B5CC18}"/>
    </a:ext>
  </a:extLst>
</a:theme>
</file>

<file path=ppt/theme/theme2.xml><?xml version="1.0" encoding="utf-8"?>
<a:theme xmlns:a="http://schemas.openxmlformats.org/drawingml/2006/main" name="civpro201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algn="ctr">
          <a:defRPr sz="4800" dirty="0">
            <a:solidFill>
              <a:schemeClr val="bg1"/>
            </a:solidFill>
            <a:latin typeface="Garamond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vpro2019" id="{F7302768-A47F-F042-ACF4-FC52C335B213}" vid="{CA8C4A4B-93BE-0242-A138-75D47E003254}"/>
    </a:ext>
  </a:extLst>
</a:theme>
</file>

<file path=ppt/theme/theme3.xml><?xml version="1.0" encoding="utf-8"?>
<a:theme xmlns:a="http://schemas.openxmlformats.org/drawingml/2006/main" name="1_civpro2019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vpro2019" id="{2982CDB2-66F6-024E-95AF-C4A662BA8D8A}" vid="{4DFF8EF4-95D1-4942-AA14-BAC7DF57EFA1}"/>
    </a:ext>
  </a:extLst>
</a:theme>
</file>

<file path=ppt/theme/theme4.xml><?xml version="1.0" encoding="utf-8"?>
<a:theme xmlns:a="http://schemas.openxmlformats.org/drawingml/2006/main" name="2_civpro201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algn="ctr">
          <a:defRPr sz="4800" dirty="0">
            <a:solidFill>
              <a:schemeClr val="bg1"/>
            </a:solidFill>
            <a:latin typeface="Garamond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vpro2019" id="{F7302768-A47F-F042-ACF4-FC52C335B213}" vid="{CA8C4A4B-93BE-0242-A138-75D47E003254}"/>
    </a:ext>
  </a:extLst>
</a:theme>
</file>

<file path=ppt/theme/theme5.xml><?xml version="1.0" encoding="utf-8"?>
<a:theme xmlns:a="http://schemas.openxmlformats.org/drawingml/2006/main" name="3_civpro2019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vpro2019" id="{2982CDB2-66F6-024E-95AF-C4A662BA8D8A}" vid="{4DFF8EF4-95D1-4942-AA14-BAC7DF57EFA1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Penn State Law Basic</Template>
  <TotalTime>18877</TotalTime>
  <Words>346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Corbel</vt:lpstr>
      <vt:lpstr>Georgia</vt:lpstr>
      <vt:lpstr>Times New Roman</vt:lpstr>
      <vt:lpstr>Law White with Blue Logo Bar</vt:lpstr>
      <vt:lpstr>civpro2019</vt:lpstr>
      <vt:lpstr>1_civpro2019</vt:lpstr>
      <vt:lpstr>2_civpro2019</vt:lpstr>
      <vt:lpstr>3_civpro2019</vt:lpstr>
      <vt:lpstr>INTRODUCTION  </vt:lpstr>
      <vt:lpstr>On your card, please write:</vt:lpstr>
      <vt:lpstr>WHO DECIDES WHAT THE CONSTITUTION MEANS? SOME POSSIBILITIES</vt:lpstr>
      <vt:lpstr>PowerPoint Presentation</vt:lpstr>
      <vt:lpstr>WHO DECIDES WHAT THE CONSTITUTION MEANS? SOME POSSIBILITIES</vt:lpstr>
      <vt:lpstr>PowerPoint Presentation</vt:lpstr>
      <vt:lpstr>WHO DECIDES WHAT THE CONSTITUTION MEANS? SOME POSSIBILITIES</vt:lpstr>
      <vt:lpstr>WHO DECIDES WHAT THE CONSTITUTION MEANS? SOME POSSIBILITIES</vt:lpstr>
      <vt:lpstr>YOUNGSTOWN SHEET AND TUBE  CO. v. SAWYER</vt:lpstr>
      <vt:lpstr>TYPES OF CONSTITUTIONAL ARGUMENTS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Jurisdiction</dc:title>
  <dc:creator>Microsoft Office User</dc:creator>
  <cp:lastModifiedBy>Mathews, Jud</cp:lastModifiedBy>
  <cp:revision>195</cp:revision>
  <cp:lastPrinted>2019-11-20T15:46:30Z</cp:lastPrinted>
  <dcterms:created xsi:type="dcterms:W3CDTF">2017-09-06T12:43:06Z</dcterms:created>
  <dcterms:modified xsi:type="dcterms:W3CDTF">2026-01-13T19:26:38Z</dcterms:modified>
</cp:coreProperties>
</file>